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275" r:id="rId2"/>
    <p:sldId id="1654" r:id="rId3"/>
    <p:sldId id="1639" r:id="rId4"/>
    <p:sldId id="1576" r:id="rId5"/>
    <p:sldId id="1584" r:id="rId6"/>
    <p:sldId id="1655" r:id="rId7"/>
    <p:sldId id="1634" r:id="rId8"/>
    <p:sldId id="1625" r:id="rId9"/>
    <p:sldId id="1627" r:id="rId10"/>
    <p:sldId id="1652" r:id="rId11"/>
    <p:sldId id="1601" r:id="rId12"/>
    <p:sldId id="1586" r:id="rId13"/>
    <p:sldId id="1587" r:id="rId14"/>
    <p:sldId id="1602" r:id="rId15"/>
    <p:sldId id="1604" r:id="rId16"/>
    <p:sldId id="1582" r:id="rId17"/>
    <p:sldId id="1657" r:id="rId18"/>
    <p:sldId id="1594" r:id="rId19"/>
    <p:sldId id="258" r:id="rId20"/>
    <p:sldId id="277" r:id="rId21"/>
    <p:sldId id="278" r:id="rId22"/>
    <p:sldId id="279" r:id="rId23"/>
    <p:sldId id="280" r:id="rId24"/>
    <p:sldId id="1635" r:id="rId25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>
      <p:ext uri="{19B8F6BF-5375-455C-9EA6-DF929625EA0E}">
        <p15:presenceInfo xmlns:p15="http://schemas.microsoft.com/office/powerpoint/2012/main" userId="Badreddine LKHAD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70D"/>
    <a:srgbClr val="1A8EA9"/>
    <a:srgbClr val="E6E6E6"/>
    <a:srgbClr val="0587AF"/>
    <a:srgbClr val="5AB4C1"/>
    <a:srgbClr val="136A7F"/>
    <a:srgbClr val="009644"/>
    <a:srgbClr val="DDFFDD"/>
    <a:srgbClr val="CCFFCC"/>
    <a:srgbClr val="FB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95926" autoAdjust="0"/>
  </p:normalViewPr>
  <p:slideViewPr>
    <p:cSldViewPr snapToGrid="0" showGuides="1">
      <p:cViewPr varScale="1">
        <p:scale>
          <a:sx n="107" d="100"/>
          <a:sy n="107" d="100"/>
        </p:scale>
        <p:origin x="1040" y="17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F52AF6-FF03-456D-AE58-BFB9656909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A8561-315D-425B-8249-62F1485D7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FF135-DBFA-457F-A760-892E28CB3F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التخطيط والتنمية الترابية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الشبكات العمومية المحلية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المرافق العمومية المحلية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التنقلات الحضرية والنقل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المؤسسات المحلية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مالية الجماعات الترابية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ar-MA" b="0" i="0" dirty="0">
                <a:solidFill>
                  <a:srgbClr val="212529"/>
                </a:solidFill>
                <a:effectLst/>
                <a:latin typeface="dgct"/>
              </a:rPr>
              <a:t>مديرية تنمية الكفاءات والتحول الرقمي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5DE747-CF32-4FB7-8A9D-44ECDFBF9C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251F7-4F4B-4220-8366-50EF1BD4E9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251F7-4F4B-4220-8366-50EF1BD4E9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F7573-4FE8-44D8-A3C4-4395610A61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876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4EA4E2-DA3F-4D46-A955-B0BD3026DB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6" y="22637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8" r:id="rId4"/>
    <p:sldLayoutId id="2147483675" r:id="rId5"/>
    <p:sldLayoutId id="2147483665" r:id="rId6"/>
    <p:sldLayoutId id="2147483676" r:id="rId7"/>
    <p:sldLayoutId id="214748371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pic>
        <p:nvPicPr>
          <p:cNvPr id="2" name="Picture 2" descr="D:\Data Big Ideas\Clients\DGCT\Charte graphique\Logos\DGCT\Logo DGCT 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351" y="259307"/>
            <a:ext cx="2443734" cy="1751178"/>
          </a:xfrm>
          <a:prstGeom prst="rect">
            <a:avLst/>
          </a:prstGeom>
          <a:noFill/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630127" y="2704984"/>
            <a:ext cx="1093174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 rtl="1"/>
            <a:r>
              <a:rPr lang="ar-MA" altLang="ko-KR" sz="3600" dirty="0">
                <a:solidFill>
                  <a:schemeClr val="accent2">
                    <a:lumMod val="75000"/>
                  </a:schemeClr>
                </a:solidFill>
              </a:rPr>
              <a:t>المخطط الإستراتيجي للمديرية العامة للجماعات الترابية</a:t>
            </a:r>
            <a:r>
              <a:rPr lang="fr-FR" altLang="ko-KR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altLang="ko-K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1" t="50283" r="27967" b="37051"/>
          <a:stretch/>
        </p:blipFill>
        <p:spPr>
          <a:xfrm>
            <a:off x="4557712" y="6078375"/>
            <a:ext cx="2683797" cy="408035"/>
          </a:xfrm>
          <a:prstGeom prst="rect">
            <a:avLst/>
          </a:prstGeom>
        </p:spPr>
      </p:pic>
      <p:sp>
        <p:nvSpPr>
          <p:cNvPr id="15" name="TextBox 30">
            <a:extLst>
              <a:ext uri="{FF2B5EF4-FFF2-40B4-BE49-F238E27FC236}">
                <a16:creationId xmlns:a16="http://schemas.microsoft.com/office/drawing/2014/main" id="{979AEEF3-3C71-4762-9274-5BE04E5C9E7A}"/>
              </a:ext>
            </a:extLst>
          </p:cNvPr>
          <p:cNvSpPr txBox="1"/>
          <p:nvPr/>
        </p:nvSpPr>
        <p:spPr>
          <a:xfrm>
            <a:off x="4906084" y="3571534"/>
            <a:ext cx="22020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MA" altLang="ko-KR" sz="1400" b="1" dirty="0">
                <a:solidFill>
                  <a:srgbClr val="C7970D"/>
                </a:solidFill>
                <a:cs typeface="Arial" pitchFamily="34" charset="0"/>
              </a:rPr>
              <a:t>الاثنين 21 مارس 2022</a:t>
            </a:r>
            <a:endParaRPr lang="fr-FR" altLang="ko-KR" sz="1400" b="1" dirty="0">
              <a:solidFill>
                <a:srgbClr val="C7970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DEC34BA-CACC-44D2-94A7-A941EAD6E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7" name="Freeform 102">
            <a:extLst>
              <a:ext uri="{FF2B5EF4-FFF2-40B4-BE49-F238E27FC236}">
                <a16:creationId xmlns:a16="http://schemas.microsoft.com/office/drawing/2014/main" id="{D31CB243-C44A-4553-96C5-D9D89905296C}"/>
              </a:ext>
            </a:extLst>
          </p:cNvPr>
          <p:cNvSpPr>
            <a:spLocks/>
          </p:cNvSpPr>
          <p:nvPr/>
        </p:nvSpPr>
        <p:spPr bwMode="auto">
          <a:xfrm rot="10800000">
            <a:off x="11456373" y="3333219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D1FF285B-CA61-42CE-AA10-F55529AD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5625" y="3479434"/>
            <a:ext cx="4151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4D3F9-6A26-41F1-9F60-F0F80EA14DA7}"/>
              </a:ext>
            </a:extLst>
          </p:cNvPr>
          <p:cNvSpPr/>
          <p:nvPr/>
        </p:nvSpPr>
        <p:spPr>
          <a:xfrm>
            <a:off x="0" y="1367275"/>
            <a:ext cx="10062977" cy="512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altLang="fr-FR" b="1" dirty="0">
                <a:cs typeface="Calibri" pitchFamily="34" charset="0"/>
              </a:rPr>
              <a:t>وضع</a:t>
            </a:r>
            <a:r>
              <a:rPr lang="ar-MA" altLang="fr-FR" b="1" dirty="0">
                <a:cs typeface="Calibri" pitchFamily="34" charset="0"/>
              </a:rPr>
              <a:t> منظومة جديدة متصلة بمنظومة تدبير النفقات</a:t>
            </a:r>
            <a:r>
              <a:rPr lang="fr-FR" altLang="fr-FR" b="1" dirty="0">
                <a:cs typeface="Calibri" pitchFamily="34" charset="0"/>
              </a:rPr>
              <a:t> (GID) </a:t>
            </a:r>
            <a:r>
              <a:rPr lang="ar-SA" altLang="fr-FR" b="1" dirty="0">
                <a:cs typeface="Calibri" pitchFamily="34" charset="0"/>
              </a:rPr>
              <a:t>تخص</a:t>
            </a:r>
            <a:r>
              <a:rPr lang="ar-MA" altLang="fr-FR" b="1" dirty="0">
                <a:cs typeface="Calibri" pitchFamily="34" charset="0"/>
              </a:rPr>
              <a:t> تتبع</a:t>
            </a:r>
            <a:r>
              <a:rPr lang="ar-SA" altLang="fr-FR" b="1" dirty="0">
                <a:cs typeface="Calibri" pitchFamily="34" charset="0"/>
              </a:rPr>
              <a:t> </a:t>
            </a:r>
            <a:r>
              <a:rPr lang="ar-MA" altLang="fr-FR" b="1" dirty="0">
                <a:cs typeface="Calibri" pitchFamily="34" charset="0"/>
              </a:rPr>
              <a:t>المشاريع الكبرى على مستوى الجهات والعمالات و الأقاليم</a:t>
            </a:r>
            <a:r>
              <a:rPr lang="fr-FR" altLang="fr-FR" b="1" dirty="0">
                <a:cs typeface="Calibri" pitchFamily="34" charset="0"/>
              </a:rPr>
              <a:t> </a:t>
            </a:r>
            <a:r>
              <a:rPr lang="ar-MA" altLang="fr-FR" b="1" dirty="0">
                <a:cs typeface="Calibri" pitchFamily="34" charset="0"/>
              </a:rPr>
              <a:t>(</a:t>
            </a:r>
            <a:r>
              <a:rPr lang="fr-FR" altLang="fr-FR" b="1" dirty="0">
                <a:cs typeface="Calibri" pitchFamily="34" charset="0"/>
              </a:rPr>
              <a:t>(PRDTS,MEDINAS, REGION SUD, PDI, PDU, etc.</a:t>
            </a:r>
            <a:endParaRPr lang="ar-DZ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مواكبة مجالس الجهات بشأن إعداد التصاميم و البرامج الجهوية لإعداد التراب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مواكبة مجالس الجهات في ترجمة برامج التنمية الجهوية لعقود برامج بين الدولة والجهات</a:t>
            </a:r>
            <a:endParaRPr lang="ar-DZ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 تعزيز قدرات الفاعلين المركزيين والمحليين في مجال إبرام العقود بين الدولة والجهات</a:t>
            </a:r>
            <a:endParaRPr lang="ar-DZ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b="1" dirty="0">
                <a:cs typeface="Calibri" pitchFamily="34" charset="0"/>
              </a:rPr>
              <a:t> </a:t>
            </a:r>
            <a:r>
              <a:rPr lang="ar-MA" b="1" dirty="0">
                <a:cs typeface="Calibri" pitchFamily="34" charset="0"/>
              </a:rPr>
              <a:t>تعزيز التعاون الدولي في مجال التنمية الترابية</a:t>
            </a:r>
            <a:endParaRPr lang="fr-FR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altLang="fr-FR" b="1" dirty="0">
                <a:cs typeface="Calibri" pitchFamily="34" charset="0"/>
              </a:rPr>
              <a:t>إحداث مكتب لإدارة تسيير المشاريع (</a:t>
            </a:r>
            <a:r>
              <a:rPr lang="fr-FR" altLang="fr-FR" b="1" dirty="0">
                <a:cs typeface="Calibri" pitchFamily="34" charset="0"/>
              </a:rPr>
              <a:t>(PMO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ar-M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تعزيز آليات التخطيط و البرمجة باعتماد قاعدة بيانات مرفقة بنظام معلوماتي جغرافي(</a:t>
            </a:r>
            <a:r>
              <a:rPr lang="fr-FR" b="1" dirty="0">
                <a:solidFill>
                  <a:prstClr val="black"/>
                </a:solidFill>
                <a:latin typeface="Arial"/>
                <a:cs typeface="Calibri" pitchFamily="34" charset="0"/>
              </a:rPr>
              <a:t>SIG TARGA</a:t>
            </a:r>
            <a:r>
              <a:rPr kumimoji="0" lang="ar-M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) يعتمد الدائرة كقاعدة أساسية لجمع المعلومات المتعلقة بالقطاعات (الصحة, التعليم...) على المستوى الترابي (الدائرة، الجماعات الترابية، المراكز الصاعدة، المدن المتوسطة، المدن الكبرى...)</a:t>
            </a:r>
            <a:endParaRPr lang="ar-MA" sz="2400" b="1" dirty="0"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CE898-D53E-48D1-A908-E05D60FD913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  <a:endParaRPr lang="fr-FR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 الأول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ضمان تناسق العمل العمومي على المستوى الترابي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6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3F5BEC5-6956-4A54-A989-A435C534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الثاني : مواكبة المنتخبين لأداء مسؤولياتهم ودعم المشاركة المواطنة</a:t>
            </a:r>
          </a:p>
        </p:txBody>
      </p:sp>
      <p:sp>
        <p:nvSpPr>
          <p:cNvPr id="9" name="Freeform 102">
            <a:extLst>
              <a:ext uri="{FF2B5EF4-FFF2-40B4-BE49-F238E27FC236}">
                <a16:creationId xmlns:a16="http://schemas.microsoft.com/office/drawing/2014/main" id="{58F1AC3A-9115-477E-859C-35BA8322924D}"/>
              </a:ext>
            </a:extLst>
          </p:cNvPr>
          <p:cNvSpPr>
            <a:spLocks/>
          </p:cNvSpPr>
          <p:nvPr/>
        </p:nvSpPr>
        <p:spPr bwMode="auto">
          <a:xfrm rot="10800000">
            <a:off x="11456373" y="3264663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id="{3AE40DEA-D1EE-4920-AF7F-76D630B0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1721" y="3410878"/>
            <a:ext cx="471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altLang="en-US" sz="6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152" y="2028015"/>
            <a:ext cx="94649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b="1" dirty="0">
                <a:cs typeface="Calibri" pitchFamily="34" charset="0"/>
              </a:rPr>
              <a:t> </a:t>
            </a:r>
            <a:r>
              <a:rPr lang="ar-MA" b="1" dirty="0">
                <a:cs typeface="Calibri" pitchFamily="34" charset="0"/>
              </a:rPr>
              <a:t>تفعيل الإطار التوجيهي المتعلق بتفعيل ممارسة الجماعات الترابية لاختصاصاتها</a:t>
            </a:r>
            <a:endParaRPr lang="ar-DZ" b="1" dirty="0">
              <a:cs typeface="Calibri" pitchFamily="34" charset="0"/>
            </a:endParaRP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اعتماد و تفعيل وحدات </a:t>
            </a:r>
            <a:r>
              <a:rPr lang="ar-MA" b="1" dirty="0" err="1">
                <a:cs typeface="Calibri" pitchFamily="34" charset="0"/>
              </a:rPr>
              <a:t>الافتحاص</a:t>
            </a:r>
            <a:r>
              <a:rPr lang="ar-MA" b="1" dirty="0">
                <a:cs typeface="Calibri" pitchFamily="34" charset="0"/>
              </a:rPr>
              <a:t> الداخلي على مستوى هيكلة الجماعة الترابية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اعتماد برنامج لتحسين نجاعة الأداء لذى الجماعات (</a:t>
            </a:r>
            <a:r>
              <a:rPr lang="fr-FR" b="1" dirty="0">
                <a:cs typeface="Calibri" pitchFamily="34" charset="0"/>
              </a:rPr>
              <a:t>BM/AFD</a:t>
            </a:r>
            <a:r>
              <a:rPr lang="ar-MA" b="1" dirty="0">
                <a:cs typeface="Calibri" pitchFamily="34" charset="0"/>
              </a:rPr>
              <a:t>)</a:t>
            </a:r>
            <a:endParaRPr lang="ar-DZ" b="1" dirty="0">
              <a:cs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5A03EB-62FA-49BC-9977-4A7D938FFDC9}"/>
              </a:ext>
            </a:extLst>
          </p:cNvPr>
          <p:cNvSpPr txBox="1"/>
          <p:nvPr/>
        </p:nvSpPr>
        <p:spPr>
          <a:xfrm>
            <a:off x="41835" y="3347603"/>
            <a:ext cx="99242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sz="1800" b="1" dirty="0">
                <a:cs typeface="Calibri" pitchFamily="34" charset="0"/>
              </a:rPr>
              <a:t> </a:t>
            </a:r>
            <a:r>
              <a:rPr lang="ar-MA" sz="1800" b="1" dirty="0">
                <a:cs typeface="Calibri" pitchFamily="34" charset="0"/>
              </a:rPr>
              <a:t>دعم تفعيل القانون رقم 13-31 المتعلق بالحق في الحصول على المعلومات بالجماعات الترابية</a:t>
            </a:r>
            <a:r>
              <a:rPr lang="fr-FR" sz="1800" b="1" dirty="0">
                <a:cs typeface="Calibri" pitchFamily="34" charset="0"/>
              </a:rPr>
              <a:t>  / Chikaya.ma : </a:t>
            </a:r>
            <a:r>
              <a:rPr lang="ar-MA" sz="1800" b="1" dirty="0">
                <a:cs typeface="Calibri" pitchFamily="34" charset="0"/>
              </a:rPr>
              <a:t> </a:t>
            </a:r>
            <a:r>
              <a:rPr lang="fr-FR" sz="1800" b="1" dirty="0">
                <a:cs typeface="Calibri" pitchFamily="34" charset="0"/>
              </a:rPr>
              <a:t> Chafafiya.ma</a:t>
            </a:r>
            <a:endParaRPr lang="ar-MA" sz="1800" b="1" dirty="0">
              <a:cs typeface="Calibri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1800" b="1" dirty="0">
                <a:cs typeface="Calibri" pitchFamily="34" charset="0"/>
              </a:rPr>
              <a:t>تفعيل الهيئات الاستشارية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وضع دلائل لتأطير</a:t>
            </a:r>
            <a:r>
              <a:rPr lang="ar-MA" sz="1800" b="1" dirty="0">
                <a:cs typeface="Calibri" pitchFamily="34" charset="0"/>
              </a:rPr>
              <a:t> تدبير العرائض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b="1" dirty="0">
                <a:cs typeface="Calibri" pitchFamily="34" charset="0"/>
              </a:rPr>
              <a:t>اعتماد </a:t>
            </a:r>
            <a:r>
              <a:rPr lang="fr-FR" sz="1800" b="1" dirty="0">
                <a:cs typeface="Calibri" pitchFamily="34" charset="0"/>
              </a:rPr>
              <a:t>»</a:t>
            </a:r>
            <a:r>
              <a:rPr lang="ar-MA" b="1" dirty="0">
                <a:cs typeface="Calibri" pitchFamily="34" charset="0"/>
              </a:rPr>
              <a:t>ميزة الجماعة المواطنة</a:t>
            </a:r>
            <a:r>
              <a:rPr lang="fr-FR" b="1" dirty="0">
                <a:cs typeface="Calibri" pitchFamily="34" charset="0"/>
              </a:rPr>
              <a:t> «</a:t>
            </a:r>
            <a:endParaRPr lang="ar-MA" sz="1800" b="1" dirty="0">
              <a:cs typeface="Calibri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sz="1800" b="1" dirty="0">
                <a:cs typeface="Calibri" pitchFamily="34" charset="0"/>
              </a:rPr>
              <a:t>  </a:t>
            </a:r>
            <a:r>
              <a:rPr lang="ar-MA" sz="1800" b="1" dirty="0">
                <a:cs typeface="Calibri" pitchFamily="34" charset="0"/>
              </a:rPr>
              <a:t>تثمين وتعميم التجارب وآليات التواصل والمشاركة المواطنة على مستوى الجهات</a:t>
            </a:r>
            <a:endParaRPr lang="fr-FR" sz="1800" b="1" dirty="0">
              <a:cs typeface="Calibri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sz="1800" b="1" dirty="0">
                <a:cs typeface="Calibri" pitchFamily="34" charset="0"/>
              </a:rPr>
              <a:t>  </a:t>
            </a:r>
            <a:r>
              <a:rPr lang="ar-MA" sz="1800" b="1" dirty="0">
                <a:cs typeface="Calibri" pitchFamily="34" charset="0"/>
              </a:rPr>
              <a:t>دعم الجماعات الترابية لتحسين التواصل العمومي</a:t>
            </a:r>
            <a:endParaRPr lang="fr-FR" sz="18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8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A143E02-5A7F-44B5-8A0F-FD49000B4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7" name="Freeform 102">
            <a:extLst>
              <a:ext uri="{FF2B5EF4-FFF2-40B4-BE49-F238E27FC236}">
                <a16:creationId xmlns:a16="http://schemas.microsoft.com/office/drawing/2014/main" id="{FC5910F2-F34E-4BCE-9E65-4F8AB1A8829C}"/>
              </a:ext>
            </a:extLst>
          </p:cNvPr>
          <p:cNvSpPr>
            <a:spLocks/>
          </p:cNvSpPr>
          <p:nvPr/>
        </p:nvSpPr>
        <p:spPr bwMode="auto">
          <a:xfrm rot="10800000">
            <a:off x="11450397" y="3322035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F838607D-6E2F-4CAA-9BAD-498AA285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5745" y="3468250"/>
            <a:ext cx="471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MA" altLang="en-US" sz="6600" b="1" i="1" dirty="0">
                <a:solidFill>
                  <a:srgbClr val="FFFFFF"/>
                </a:solidFill>
                <a:latin typeface="+mj-lt"/>
              </a:rPr>
              <a:t>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الثالث: دعم ومواكبة الجماعات الترابية في ممارسة اختصاصاتها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729" y="2138495"/>
            <a:ext cx="9740248" cy="319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sz="2000" dirty="0">
                <a:cs typeface="Calibri" pitchFamily="34" charset="0"/>
              </a:rPr>
              <a:t>  </a:t>
            </a:r>
            <a:r>
              <a:rPr lang="ar-MA" sz="2000" b="1" dirty="0">
                <a:cs typeface="Calibri" pitchFamily="34" charset="0"/>
              </a:rPr>
              <a:t>تتبع أشغال اللجان الجهوية لليقظة الاقتصادية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sz="2000" b="1" dirty="0">
                <a:cs typeface="Calibri" pitchFamily="34" charset="0"/>
              </a:rPr>
              <a:t> </a:t>
            </a:r>
            <a:r>
              <a:rPr lang="ar-MA" sz="2000" b="1" dirty="0">
                <a:cs typeface="Calibri" pitchFamily="34" charset="0"/>
              </a:rPr>
              <a:t>تطوير مناطق الأنشطة الاقتصادية والصناعية ودعم وانعاش برامج التشغيل</a:t>
            </a:r>
          </a:p>
          <a:p>
            <a:pPr marL="342900" indent="-342900" algn="r" rt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دعم الوقاية و الصحة على المستوى الجهوي</a:t>
            </a:r>
          </a:p>
          <a:p>
            <a:pPr marL="342900" indent="-342900" algn="r" rt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إعداد دلائل و دفاتر تحملات نموذجية متعلقة بتدبير المرافق العمومية</a:t>
            </a:r>
          </a:p>
          <a:p>
            <a:pPr marL="342900" indent="-342900" algn="r" rt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 عصرنة و تحديث الحالة المدنية (</a:t>
            </a:r>
            <a:r>
              <a:rPr lang="ar-MA" sz="2000" b="1" dirty="0" err="1">
                <a:cs typeface="Calibri" pitchFamily="34" charset="0"/>
              </a:rPr>
              <a:t>رقمنة</a:t>
            </a:r>
            <a:r>
              <a:rPr lang="ar-MA" sz="2000" b="1" dirty="0">
                <a:cs typeface="Calibri" pitchFamily="34" charset="0"/>
              </a:rPr>
              <a:t> المساطر و السجلات)</a:t>
            </a:r>
          </a:p>
          <a:p>
            <a:pPr marL="342900" indent="-342900" algn="r" rt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تطوير آليات التعاون بين الجماعات الترابية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57" y="5223294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4583" y="5714622"/>
            <a:ext cx="625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20000"/>
              </a:spcBef>
            </a:pPr>
            <a:endParaRPr lang="ar-MA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1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A22D630-3D65-4933-9316-9347AF82C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7" name="Freeform 102">
            <a:extLst>
              <a:ext uri="{FF2B5EF4-FFF2-40B4-BE49-F238E27FC236}">
                <a16:creationId xmlns:a16="http://schemas.microsoft.com/office/drawing/2014/main" id="{FC5910F2-F34E-4BCE-9E65-4F8AB1A8829C}"/>
              </a:ext>
            </a:extLst>
          </p:cNvPr>
          <p:cNvSpPr>
            <a:spLocks/>
          </p:cNvSpPr>
          <p:nvPr/>
        </p:nvSpPr>
        <p:spPr bwMode="auto">
          <a:xfrm rot="10800000">
            <a:off x="11451488" y="3382995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F838607D-6E2F-4CAA-9BAD-498AA285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6836" y="3529210"/>
            <a:ext cx="471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MA" altLang="en-US" sz="6600" b="1" i="1" dirty="0">
                <a:solidFill>
                  <a:srgbClr val="FFFFFF"/>
                </a:solidFill>
                <a:latin typeface="+mj-lt"/>
              </a:rPr>
              <a:t>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المحور الثالث: دعم ومواكبة الجماعات الترابية في ممارسة اختصاصاتها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57" y="5223294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4583" y="5714622"/>
            <a:ext cx="625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20000"/>
              </a:spcBef>
            </a:pPr>
            <a:endParaRPr lang="ar-MA" b="1" dirty="0"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98" y="1725639"/>
            <a:ext cx="969027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مواكبة و تمويل برامج التنقلات الحضرية و النقل </a:t>
            </a:r>
          </a:p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إعداد دلائل و دفاتر تحملات نموذجية متعلقة بالتنقلات الحضرية و النقل العمومي </a:t>
            </a:r>
          </a:p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مواكبة الجهات على مستوى التخطيط الاستراتيجي للنقل داخل الدائرة الترابية للجهة</a:t>
            </a:r>
          </a:p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التفكير في كيفية تعميم التغطية الرقمية على مجموع التراب الوطني بإشراك الجماعات الترابية و المتدخلين في القطاع </a:t>
            </a:r>
            <a:endParaRPr lang="fr-FR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مواكبة البرنامج الوطني للنجاعة الطاقية</a:t>
            </a:r>
          </a:p>
          <a:p>
            <a:pPr marL="342900" indent="-342900" algn="r" rtl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مواكبة البرنامج الوطني لتثمين النفايات الصلبة</a:t>
            </a:r>
          </a:p>
        </p:txBody>
      </p:sp>
    </p:spTree>
    <p:extLst>
      <p:ext uri="{BB962C8B-B14F-4D97-AF65-F5344CB8AC3E}">
        <p14:creationId xmlns:p14="http://schemas.microsoft.com/office/powerpoint/2010/main" val="10863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8F98563-5B76-4F5B-A25C-F0D26B2D6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7" name="Freeform 102">
            <a:extLst>
              <a:ext uri="{FF2B5EF4-FFF2-40B4-BE49-F238E27FC236}">
                <a16:creationId xmlns:a16="http://schemas.microsoft.com/office/drawing/2014/main" id="{FC5910F2-F34E-4BCE-9E65-4F8AB1A8829C}"/>
              </a:ext>
            </a:extLst>
          </p:cNvPr>
          <p:cNvSpPr>
            <a:spLocks/>
          </p:cNvSpPr>
          <p:nvPr/>
        </p:nvSpPr>
        <p:spPr bwMode="auto">
          <a:xfrm rot="10800000">
            <a:off x="11450397" y="3416247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rgbClr val="C7970D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F838607D-6E2F-4CAA-9BAD-498AA285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5745" y="3562462"/>
            <a:ext cx="471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MA" altLang="en-US" sz="6600" b="1" i="1" dirty="0">
                <a:solidFill>
                  <a:srgbClr val="FFFFFF"/>
                </a:solidFill>
                <a:latin typeface="+mj-lt"/>
              </a:rPr>
              <a:t>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الرابع:  تعزيز وسائل وقدرات الجماعات الترابية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72" y="2009346"/>
            <a:ext cx="9993552" cy="410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التحول الرقمي للجماعات الترابية (</a:t>
            </a:r>
            <a:r>
              <a:rPr lang="fr-FR" sz="2000" b="1" dirty="0" err="1">
                <a:cs typeface="Calibri" pitchFamily="34" charset="0"/>
              </a:rPr>
              <a:t>Rokhas</a:t>
            </a:r>
            <a:r>
              <a:rPr lang="fr-FR" sz="2000" b="1" dirty="0">
                <a:cs typeface="Calibri" pitchFamily="34" charset="0"/>
              </a:rPr>
              <a:t>, </a:t>
            </a:r>
            <a:r>
              <a:rPr lang="fr-FR" sz="2000" b="1" dirty="0" err="1">
                <a:cs typeface="Calibri" pitchFamily="34" charset="0"/>
              </a:rPr>
              <a:t>Majalis</a:t>
            </a:r>
            <a:r>
              <a:rPr lang="fr-FR" sz="2000" b="1" dirty="0">
                <a:cs typeface="Calibri" pitchFamily="34" charset="0"/>
              </a:rPr>
              <a:t>, </a:t>
            </a:r>
            <a:r>
              <a:rPr lang="fr-FR" sz="2000" b="1" dirty="0" err="1">
                <a:cs typeface="Calibri" pitchFamily="34" charset="0"/>
              </a:rPr>
              <a:t>Massater</a:t>
            </a:r>
            <a:r>
              <a:rPr lang="fr-FR" sz="2000" b="1" dirty="0">
                <a:cs typeface="Calibri" pitchFamily="34" charset="0"/>
              </a:rPr>
              <a:t>…</a:t>
            </a:r>
            <a:r>
              <a:rPr lang="ar-MA" sz="2000" b="1" dirty="0">
                <a:cs typeface="Calibri" pitchFamily="34" charset="0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تعميم اعتماد منظومتي التدبير المندمج للنفقات و المداخيل (</a:t>
            </a:r>
            <a:r>
              <a:rPr lang="fr-FR" sz="2000" b="1" dirty="0">
                <a:cs typeface="Calibri" pitchFamily="34" charset="0"/>
              </a:rPr>
              <a:t>GID-GIR</a:t>
            </a:r>
            <a:r>
              <a:rPr lang="ar-MA" sz="2000" b="1" dirty="0">
                <a:cs typeface="Calibri" pitchFamily="34" charset="0"/>
              </a:rPr>
              <a:t>) على مستوى كافة الجماعات الترابية</a:t>
            </a:r>
            <a:endParaRPr lang="ar-DZ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solidFill>
                  <a:schemeClr val="dk1"/>
                </a:solidFill>
                <a:cs typeface="Calibri" pitchFamily="34" charset="0"/>
              </a:rPr>
              <a:t>إصلاح منظومة الجبايات </a:t>
            </a:r>
            <a:r>
              <a:rPr lang="ar-MA" sz="2000" b="1" dirty="0">
                <a:cs typeface="Calibri" pitchFamily="34" charset="0"/>
              </a:rPr>
              <a:t>المحلية و تجويد الحكامة في مجال تدبير الجبايات المحلية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إعداد </a:t>
            </a:r>
            <a:r>
              <a:rPr lang="ar-SA" sz="2000" b="1" dirty="0">
                <a:cs typeface="Calibri" pitchFamily="34" charset="0"/>
              </a:rPr>
              <a:t>مشروع قانون رقم 57.19</a:t>
            </a:r>
            <a:r>
              <a:rPr lang="ar-MA" sz="2000" b="1" dirty="0">
                <a:cs typeface="Calibri" pitchFamily="34" charset="0"/>
              </a:rPr>
              <a:t> ي</a:t>
            </a:r>
            <a:r>
              <a:rPr lang="ar-SA" sz="2000" b="1" dirty="0">
                <a:cs typeface="Calibri" pitchFamily="34" charset="0"/>
              </a:rPr>
              <a:t>تعلق بنظام الأملاك العقارية للجماعات الترابية</a:t>
            </a:r>
            <a:endParaRPr lang="ar-MA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تبسيط المساطر والإجراءات الإدارية</a:t>
            </a:r>
            <a:endParaRPr lang="ar-DZ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إحداث مؤسسة الأعمال الاجتماعية و وضع نظام أساسي </a:t>
            </a:r>
            <a:r>
              <a:rPr lang="ar-SA" sz="2000" b="1" dirty="0">
                <a:cs typeface="Calibri" pitchFamily="34" charset="0"/>
              </a:rPr>
              <a:t>خاص بموظفي إدارة</a:t>
            </a:r>
            <a:r>
              <a:rPr lang="ar-MA" sz="2000" b="1" dirty="0">
                <a:cs typeface="Calibri" pitchFamily="34" charset="0"/>
              </a:rPr>
              <a:t> الجماعات الترابية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وضع استراتيجية للتكوين المستمر لفائدة الموارد البشرية للجماعات الترابية</a:t>
            </a:r>
          </a:p>
        </p:txBody>
      </p:sp>
    </p:spTree>
    <p:extLst>
      <p:ext uri="{BB962C8B-B14F-4D97-AF65-F5344CB8AC3E}">
        <p14:creationId xmlns:p14="http://schemas.microsoft.com/office/powerpoint/2010/main" val="21103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4C5F2D9-1D22-4795-9689-67A3526CE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9"/>
          <a:stretch/>
        </p:blipFill>
        <p:spPr>
          <a:xfrm rot="16200000">
            <a:off x="8345086" y="3011083"/>
            <a:ext cx="5564807" cy="2129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الخامس : جعل المديرية العامة للجماعات الترابية محركا للامركزية وفاعلا أساسيا في مجال </a:t>
            </a:r>
            <a:r>
              <a:rPr lang="ar-MA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اللاتمركز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الإداري</a:t>
            </a:r>
          </a:p>
        </p:txBody>
      </p:sp>
      <p:sp>
        <p:nvSpPr>
          <p:cNvPr id="7" name="Freeform 102">
            <a:extLst>
              <a:ext uri="{FF2B5EF4-FFF2-40B4-BE49-F238E27FC236}">
                <a16:creationId xmlns:a16="http://schemas.microsoft.com/office/drawing/2014/main" id="{C642F6EC-A097-4362-9B6F-C3F4EF01DB54}"/>
              </a:ext>
            </a:extLst>
          </p:cNvPr>
          <p:cNvSpPr>
            <a:spLocks/>
          </p:cNvSpPr>
          <p:nvPr/>
        </p:nvSpPr>
        <p:spPr bwMode="auto">
          <a:xfrm rot="10800000">
            <a:off x="11456373" y="3362209"/>
            <a:ext cx="735627" cy="1477008"/>
          </a:xfrm>
          <a:custGeom>
            <a:avLst/>
            <a:gdLst>
              <a:gd name="T0" fmla="*/ 0 w 1288"/>
              <a:gd name="T1" fmla="*/ 2564 h 2564"/>
              <a:gd name="T2" fmla="*/ 0 w 1288"/>
              <a:gd name="T3" fmla="*/ 0 h 2564"/>
              <a:gd name="T4" fmla="*/ 148 w 1288"/>
              <a:gd name="T5" fmla="*/ 8 h 2564"/>
              <a:gd name="T6" fmla="*/ 272 w 1288"/>
              <a:gd name="T7" fmla="*/ 24 h 2564"/>
              <a:gd name="T8" fmla="*/ 388 w 1288"/>
              <a:gd name="T9" fmla="*/ 60 h 2564"/>
              <a:gd name="T10" fmla="*/ 476 w 1288"/>
              <a:gd name="T11" fmla="*/ 88 h 2564"/>
              <a:gd name="T12" fmla="*/ 604 w 1288"/>
              <a:gd name="T13" fmla="*/ 148 h 2564"/>
              <a:gd name="T14" fmla="*/ 684 w 1288"/>
              <a:gd name="T15" fmla="*/ 192 h 2564"/>
              <a:gd name="T16" fmla="*/ 760 w 1288"/>
              <a:gd name="T17" fmla="*/ 244 h 2564"/>
              <a:gd name="T18" fmla="*/ 856 w 1288"/>
              <a:gd name="T19" fmla="*/ 320 h 2564"/>
              <a:gd name="T20" fmla="*/ 956 w 1288"/>
              <a:gd name="T21" fmla="*/ 424 h 2564"/>
              <a:gd name="T22" fmla="*/ 1016 w 1288"/>
              <a:gd name="T23" fmla="*/ 496 h 2564"/>
              <a:gd name="T24" fmla="*/ 1064 w 1288"/>
              <a:gd name="T25" fmla="*/ 560 h 2564"/>
              <a:gd name="T26" fmla="*/ 1108 w 1288"/>
              <a:gd name="T27" fmla="*/ 628 h 2564"/>
              <a:gd name="T28" fmla="*/ 1156 w 1288"/>
              <a:gd name="T29" fmla="*/ 720 h 2564"/>
              <a:gd name="T30" fmla="*/ 1208 w 1288"/>
              <a:gd name="T31" fmla="*/ 836 h 2564"/>
              <a:gd name="T32" fmla="*/ 1236 w 1288"/>
              <a:gd name="T33" fmla="*/ 916 h 2564"/>
              <a:gd name="T34" fmla="*/ 1260 w 1288"/>
              <a:gd name="T35" fmla="*/ 1028 h 2564"/>
              <a:gd name="T36" fmla="*/ 1280 w 1288"/>
              <a:gd name="T37" fmla="*/ 1148 h 2564"/>
              <a:gd name="T38" fmla="*/ 1288 w 1288"/>
              <a:gd name="T39" fmla="*/ 1252 h 2564"/>
              <a:gd name="T40" fmla="*/ 1284 w 1288"/>
              <a:gd name="T41" fmla="*/ 1344 h 2564"/>
              <a:gd name="T42" fmla="*/ 1268 w 1288"/>
              <a:gd name="T43" fmla="*/ 1512 h 2564"/>
              <a:gd name="T44" fmla="*/ 1244 w 1288"/>
              <a:gd name="T45" fmla="*/ 1624 h 2564"/>
              <a:gd name="T46" fmla="*/ 1208 w 1288"/>
              <a:gd name="T47" fmla="*/ 1728 h 2564"/>
              <a:gd name="T48" fmla="*/ 1160 w 1288"/>
              <a:gd name="T49" fmla="*/ 1836 h 2564"/>
              <a:gd name="T50" fmla="*/ 1088 w 1288"/>
              <a:gd name="T51" fmla="*/ 1968 h 2564"/>
              <a:gd name="T52" fmla="*/ 1008 w 1288"/>
              <a:gd name="T53" fmla="*/ 2075 h 2564"/>
              <a:gd name="T54" fmla="*/ 932 w 1288"/>
              <a:gd name="T55" fmla="*/ 2164 h 2564"/>
              <a:gd name="T56" fmla="*/ 876 w 1288"/>
              <a:gd name="T57" fmla="*/ 2216 h 2564"/>
              <a:gd name="T58" fmla="*/ 788 w 1288"/>
              <a:gd name="T59" fmla="*/ 2296 h 2564"/>
              <a:gd name="T60" fmla="*/ 672 w 1288"/>
              <a:gd name="T61" fmla="*/ 2372 h 2564"/>
              <a:gd name="T62" fmla="*/ 592 w 1288"/>
              <a:gd name="T63" fmla="*/ 2420 h 2564"/>
              <a:gd name="T64" fmla="*/ 492 w 1288"/>
              <a:gd name="T65" fmla="*/ 2464 h 2564"/>
              <a:gd name="T66" fmla="*/ 396 w 1288"/>
              <a:gd name="T67" fmla="*/ 2495 h 2564"/>
              <a:gd name="T68" fmla="*/ 284 w 1288"/>
              <a:gd name="T69" fmla="*/ 2528 h 2564"/>
              <a:gd name="T70" fmla="*/ 192 w 1288"/>
              <a:gd name="T71" fmla="*/ 2548 h 2564"/>
              <a:gd name="T72" fmla="*/ 56 w 1288"/>
              <a:gd name="T73" fmla="*/ 2560 h 2564"/>
              <a:gd name="T74" fmla="*/ 0 w 1288"/>
              <a:gd name="T75" fmla="*/ 2564 h 2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8"/>
              <a:gd name="T115" fmla="*/ 0 h 2564"/>
              <a:gd name="T116" fmla="*/ 1288 w 1288"/>
              <a:gd name="T117" fmla="*/ 2564 h 25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8" h="2564">
                <a:moveTo>
                  <a:pt x="0" y="2564"/>
                </a:moveTo>
                <a:lnTo>
                  <a:pt x="0" y="0"/>
                </a:lnTo>
                <a:lnTo>
                  <a:pt x="148" y="8"/>
                </a:lnTo>
                <a:lnTo>
                  <a:pt x="272" y="24"/>
                </a:lnTo>
                <a:lnTo>
                  <a:pt x="388" y="60"/>
                </a:lnTo>
                <a:lnTo>
                  <a:pt x="476" y="88"/>
                </a:lnTo>
                <a:lnTo>
                  <a:pt x="604" y="148"/>
                </a:lnTo>
                <a:lnTo>
                  <a:pt x="684" y="192"/>
                </a:lnTo>
                <a:lnTo>
                  <a:pt x="760" y="244"/>
                </a:lnTo>
                <a:lnTo>
                  <a:pt x="856" y="320"/>
                </a:lnTo>
                <a:lnTo>
                  <a:pt x="956" y="424"/>
                </a:lnTo>
                <a:lnTo>
                  <a:pt x="1016" y="496"/>
                </a:lnTo>
                <a:lnTo>
                  <a:pt x="1064" y="560"/>
                </a:lnTo>
                <a:lnTo>
                  <a:pt x="1108" y="628"/>
                </a:lnTo>
                <a:lnTo>
                  <a:pt x="1156" y="720"/>
                </a:lnTo>
                <a:lnTo>
                  <a:pt x="1208" y="836"/>
                </a:lnTo>
                <a:lnTo>
                  <a:pt x="1236" y="916"/>
                </a:lnTo>
                <a:lnTo>
                  <a:pt x="1260" y="1028"/>
                </a:lnTo>
                <a:lnTo>
                  <a:pt x="1280" y="1148"/>
                </a:lnTo>
                <a:lnTo>
                  <a:pt x="1288" y="1252"/>
                </a:lnTo>
                <a:lnTo>
                  <a:pt x="1284" y="1344"/>
                </a:lnTo>
                <a:lnTo>
                  <a:pt x="1268" y="1512"/>
                </a:lnTo>
                <a:lnTo>
                  <a:pt x="1244" y="1624"/>
                </a:lnTo>
                <a:lnTo>
                  <a:pt x="1208" y="1728"/>
                </a:lnTo>
                <a:lnTo>
                  <a:pt x="1160" y="1836"/>
                </a:lnTo>
                <a:lnTo>
                  <a:pt x="1088" y="1968"/>
                </a:lnTo>
                <a:lnTo>
                  <a:pt x="1008" y="2075"/>
                </a:lnTo>
                <a:lnTo>
                  <a:pt x="932" y="2164"/>
                </a:lnTo>
                <a:lnTo>
                  <a:pt x="876" y="2216"/>
                </a:lnTo>
                <a:lnTo>
                  <a:pt x="788" y="2296"/>
                </a:lnTo>
                <a:lnTo>
                  <a:pt x="672" y="2372"/>
                </a:lnTo>
                <a:lnTo>
                  <a:pt x="592" y="2420"/>
                </a:lnTo>
                <a:lnTo>
                  <a:pt x="492" y="2464"/>
                </a:lnTo>
                <a:lnTo>
                  <a:pt x="396" y="2495"/>
                </a:lnTo>
                <a:lnTo>
                  <a:pt x="284" y="2528"/>
                </a:lnTo>
                <a:lnTo>
                  <a:pt x="192" y="2548"/>
                </a:lnTo>
                <a:lnTo>
                  <a:pt x="56" y="2560"/>
                </a:lnTo>
                <a:lnTo>
                  <a:pt x="0" y="25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GB" sz="1351" dirty="0">
              <a:latin typeface="Lato Light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9EE2C5A1-7C9C-4FBC-9FDF-69D1B9DF8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1721" y="3508424"/>
            <a:ext cx="471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altLang="en-US" sz="6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" y="1416271"/>
            <a:ext cx="9688221" cy="527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التنسيق مع الوالي أو العامل لتقديم كل أشكال الدعم والمساعدة للجماعات الترابية والهيئات ذات الاختصاص الترابي، والعمل على أسس شراكة فاعلة مع الجماعات الترابية وباقي المؤسسات الأخرى 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التنسيق بين الهيئات اللامركزية الترابية وبين هيئات </a:t>
            </a:r>
            <a:r>
              <a:rPr lang="ar-MA" sz="2000" b="1" dirty="0" err="1">
                <a:cs typeface="Calibri" pitchFamily="34" charset="0"/>
              </a:rPr>
              <a:t>اللاتمركز</a:t>
            </a:r>
            <a:r>
              <a:rPr lang="ar-MA" sz="2000" b="1" dirty="0">
                <a:cs typeface="Calibri" pitchFamily="34" charset="0"/>
              </a:rPr>
              <a:t> الإداري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تعزيز اليات الحوار والتشاور مع كافة المتدخلين على مستوى الجهة أو العمالة أو الإقليم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دعم برامج التنمية الترابية</a:t>
            </a:r>
            <a:endParaRPr lang="fr-FR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اعتماد </a:t>
            </a:r>
            <a:r>
              <a:rPr lang="ar-SA" sz="2000" b="1" dirty="0">
                <a:cs typeface="Calibri" pitchFamily="34" charset="0"/>
              </a:rPr>
              <a:t>هيكلة</a:t>
            </a:r>
            <a:r>
              <a:rPr lang="ar-MA" sz="2000" b="1" dirty="0">
                <a:cs typeface="Calibri" pitchFamily="34" charset="0"/>
              </a:rPr>
              <a:t> جديدة</a:t>
            </a:r>
            <a:r>
              <a:rPr lang="ar-SA" sz="2000" b="1" dirty="0">
                <a:cs typeface="Calibri" pitchFamily="34" charset="0"/>
              </a:rPr>
              <a:t> </a:t>
            </a:r>
            <a:r>
              <a:rPr lang="ar-MA" sz="2000" b="1" dirty="0">
                <a:cs typeface="Calibri" pitchFamily="34" charset="0"/>
              </a:rPr>
              <a:t>ل</a:t>
            </a:r>
            <a:r>
              <a:rPr lang="ar-SA" sz="2000" b="1" dirty="0">
                <a:cs typeface="Calibri" pitchFamily="34" charset="0"/>
              </a:rPr>
              <a:t>لمديرية العامة للجماعات الترابية</a:t>
            </a:r>
            <a:endParaRPr lang="ar-MA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اعتماد </a:t>
            </a:r>
            <a:r>
              <a:rPr lang="ar-MA" altLang="fr-FR" sz="2000" b="1" dirty="0">
                <a:cs typeface="Calibri" pitchFamily="34" charset="0"/>
              </a:rPr>
              <a:t>هوية بصرية</a:t>
            </a:r>
            <a:r>
              <a:rPr lang="ar-SA" altLang="fr-FR" sz="2000" b="1" dirty="0">
                <a:cs typeface="Calibri" pitchFamily="34" charset="0"/>
              </a:rPr>
              <a:t> جديد</a:t>
            </a:r>
            <a:r>
              <a:rPr lang="ar-MA" altLang="fr-FR" sz="2000" b="1" dirty="0">
                <a:cs typeface="Calibri" pitchFamily="34" charset="0"/>
              </a:rPr>
              <a:t>ة</a:t>
            </a:r>
            <a:r>
              <a:rPr lang="ar-SA" altLang="fr-FR" sz="2000" b="1" dirty="0">
                <a:cs typeface="Calibri" pitchFamily="34" charset="0"/>
              </a:rPr>
              <a:t> للمديرية العامة للجماعات الترابية</a:t>
            </a:r>
            <a:endParaRPr lang="ar-MA" altLang="fr-FR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altLang="fr-FR" sz="2000" b="1" dirty="0">
                <a:cs typeface="Calibri" pitchFamily="34" charset="0"/>
              </a:rPr>
              <a:t>وضع </a:t>
            </a:r>
            <a:r>
              <a:rPr lang="ar-SA" altLang="fr-FR" sz="2000" b="1" dirty="0">
                <a:cs typeface="Calibri" pitchFamily="34" charset="0"/>
              </a:rPr>
              <a:t>البوابة الوطنية</a:t>
            </a:r>
            <a:r>
              <a:rPr lang="fr-FR" altLang="fr-FR" sz="2000" b="1" dirty="0">
                <a:cs typeface="Calibri" pitchFamily="34" charset="0"/>
              </a:rPr>
              <a:t> </a:t>
            </a:r>
            <a:r>
              <a:rPr lang="ar-MA" altLang="fr-FR" sz="2000" b="1" dirty="0">
                <a:cs typeface="Calibri" pitchFamily="34" charset="0"/>
              </a:rPr>
              <a:t>للجماعات الترابية</a:t>
            </a:r>
            <a:endParaRPr lang="ar-MA" sz="2000" b="1" dirty="0">
              <a:cs typeface="Calibri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000" b="1" dirty="0">
                <a:cs typeface="Calibri" pitchFamily="34" charset="0"/>
              </a:rPr>
              <a:t>إنشاء </a:t>
            </a:r>
            <a:r>
              <a:rPr lang="ar-SA" sz="2000" b="1" dirty="0">
                <a:cs typeface="Calibri" pitchFamily="34" charset="0"/>
              </a:rPr>
              <a:t>الصندوق الإفريقي لدعم التعاون الدولي</a:t>
            </a:r>
            <a:r>
              <a:rPr lang="ar-MA" sz="2000" b="1" dirty="0">
                <a:cs typeface="Calibri" pitchFamily="34" charset="0"/>
              </a:rPr>
              <a:t> </a:t>
            </a:r>
            <a:r>
              <a:rPr lang="ar-SA" sz="2000" b="1" dirty="0">
                <a:cs typeface="Calibri" pitchFamily="34" charset="0"/>
              </a:rPr>
              <a:t>اللامركزي </a:t>
            </a:r>
            <a:r>
              <a:rPr lang="ar-MA" sz="2000" b="1" dirty="0">
                <a:cs typeface="Calibri" pitchFamily="34" charset="0"/>
              </a:rPr>
              <a:t>ل</a:t>
            </a:r>
            <a:r>
              <a:rPr lang="ar-SA" sz="2000" b="1" dirty="0">
                <a:cs typeface="Calibri" pitchFamily="34" charset="0"/>
              </a:rPr>
              <a:t>لجماعات الترابية</a:t>
            </a:r>
            <a:endParaRPr lang="ar-MA" sz="2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352192F-21C7-4FC4-A0D9-67C8108730D9}"/>
              </a:ext>
            </a:extLst>
          </p:cNvPr>
          <p:cNvSpPr/>
          <p:nvPr/>
        </p:nvSpPr>
        <p:spPr>
          <a:xfrm>
            <a:off x="154636" y="3186057"/>
            <a:ext cx="5198052" cy="12822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أهم محطات إعداد وتطوير  البرنامج الاستراتيجي</a:t>
            </a:r>
            <a:endParaRPr lang="fr-FR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7003A-6365-4A75-BA62-11D3284C72A8}"/>
              </a:ext>
            </a:extLst>
          </p:cNvPr>
          <p:cNvSpPr/>
          <p:nvPr/>
        </p:nvSpPr>
        <p:spPr bwMode="ltGray">
          <a:xfrm>
            <a:off x="5638800" y="1308264"/>
            <a:ext cx="6558456" cy="557573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Freeform 133">
            <a:extLst>
              <a:ext uri="{FF2B5EF4-FFF2-40B4-BE49-F238E27FC236}">
                <a16:creationId xmlns:a16="http://schemas.microsoft.com/office/drawing/2014/main" id="{16F825C6-D9BA-435F-9CFB-DE2117A122B6}"/>
              </a:ext>
            </a:extLst>
          </p:cNvPr>
          <p:cNvSpPr/>
          <p:nvPr/>
        </p:nvSpPr>
        <p:spPr>
          <a:xfrm>
            <a:off x="8417168" y="1874163"/>
            <a:ext cx="868825" cy="4646972"/>
          </a:xfrm>
          <a:custGeom>
            <a:avLst/>
            <a:gdLst>
              <a:gd name="connsiteX0" fmla="*/ 0 w 1039906"/>
              <a:gd name="connsiteY0" fmla="*/ 0 h 6131859"/>
              <a:gd name="connsiteX1" fmla="*/ 986117 w 1039906"/>
              <a:gd name="connsiteY1" fmla="*/ 1757083 h 6131859"/>
              <a:gd name="connsiteX2" fmla="*/ 26894 w 1039906"/>
              <a:gd name="connsiteY2" fmla="*/ 4043083 h 6131859"/>
              <a:gd name="connsiteX3" fmla="*/ 1039906 w 1039906"/>
              <a:gd name="connsiteY3" fmla="*/ 6131859 h 6131859"/>
              <a:gd name="connsiteX0" fmla="*/ 0 w 1143000"/>
              <a:gd name="connsiteY0" fmla="*/ 0 h 6131859"/>
              <a:gd name="connsiteX1" fmla="*/ 1089211 w 1143000"/>
              <a:gd name="connsiteY1" fmla="*/ 1757083 h 6131859"/>
              <a:gd name="connsiteX2" fmla="*/ 129988 w 1143000"/>
              <a:gd name="connsiteY2" fmla="*/ 4043083 h 6131859"/>
              <a:gd name="connsiteX3" fmla="*/ 1143000 w 1143000"/>
              <a:gd name="connsiteY3" fmla="*/ 6131859 h 6131859"/>
              <a:gd name="connsiteX0" fmla="*/ 31377 w 1021977"/>
              <a:gd name="connsiteY0" fmla="*/ 0 h 6131859"/>
              <a:gd name="connsiteX1" fmla="*/ 968188 w 1021977"/>
              <a:gd name="connsiteY1" fmla="*/ 1757083 h 6131859"/>
              <a:gd name="connsiteX2" fmla="*/ 8965 w 1021977"/>
              <a:gd name="connsiteY2" fmla="*/ 4043083 h 6131859"/>
              <a:gd name="connsiteX3" fmla="*/ 1021977 w 1021977"/>
              <a:gd name="connsiteY3" fmla="*/ 6131859 h 6131859"/>
              <a:gd name="connsiteX0" fmla="*/ 55532 w 1046132"/>
              <a:gd name="connsiteY0" fmla="*/ 0 h 6131859"/>
              <a:gd name="connsiteX1" fmla="*/ 847412 w 1046132"/>
              <a:gd name="connsiteY1" fmla="*/ 1745643 h 6131859"/>
              <a:gd name="connsiteX2" fmla="*/ 33120 w 1046132"/>
              <a:gd name="connsiteY2" fmla="*/ 4043083 h 6131859"/>
              <a:gd name="connsiteX3" fmla="*/ 1046132 w 1046132"/>
              <a:gd name="connsiteY3" fmla="*/ 6131859 h 6131859"/>
              <a:gd name="connsiteX0" fmla="*/ 22412 w 818027"/>
              <a:gd name="connsiteY0" fmla="*/ 0 h 6013732"/>
              <a:gd name="connsiteX1" fmla="*/ 814292 w 818027"/>
              <a:gd name="connsiteY1" fmla="*/ 1745643 h 6013732"/>
              <a:gd name="connsiteX2" fmla="*/ 0 w 818027"/>
              <a:gd name="connsiteY2" fmla="*/ 4043083 h 6013732"/>
              <a:gd name="connsiteX3" fmla="*/ 814292 w 818027"/>
              <a:gd name="connsiteY3" fmla="*/ 6013732 h 6013732"/>
              <a:gd name="connsiteX0" fmla="*/ 0 w 809560"/>
              <a:gd name="connsiteY0" fmla="*/ 0 h 6013732"/>
              <a:gd name="connsiteX1" fmla="*/ 791880 w 809560"/>
              <a:gd name="connsiteY1" fmla="*/ 1745643 h 6013732"/>
              <a:gd name="connsiteX2" fmla="*/ 106081 w 809560"/>
              <a:gd name="connsiteY2" fmla="*/ 3879243 h 6013732"/>
              <a:gd name="connsiteX3" fmla="*/ 791880 w 809560"/>
              <a:gd name="connsiteY3" fmla="*/ 6013732 h 6013732"/>
              <a:gd name="connsiteX0" fmla="*/ 0 w 791880"/>
              <a:gd name="connsiteY0" fmla="*/ 0 h 6013732"/>
              <a:gd name="connsiteX1" fmla="*/ 609600 w 791880"/>
              <a:gd name="connsiteY1" fmla="*/ 1593243 h 6013732"/>
              <a:gd name="connsiteX2" fmla="*/ 106081 w 791880"/>
              <a:gd name="connsiteY2" fmla="*/ 3879243 h 6013732"/>
              <a:gd name="connsiteX3" fmla="*/ 791880 w 791880"/>
              <a:gd name="connsiteY3" fmla="*/ 6013732 h 6013732"/>
              <a:gd name="connsiteX0" fmla="*/ 0 w 868825"/>
              <a:gd name="connsiteY0" fmla="*/ 0 h 6022562"/>
              <a:gd name="connsiteX1" fmla="*/ 609600 w 868825"/>
              <a:gd name="connsiteY1" fmla="*/ 1593243 h 6022562"/>
              <a:gd name="connsiteX2" fmla="*/ 106081 w 868825"/>
              <a:gd name="connsiteY2" fmla="*/ 3879243 h 6022562"/>
              <a:gd name="connsiteX3" fmla="*/ 868825 w 868825"/>
              <a:gd name="connsiteY3" fmla="*/ 6022562 h 60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825" h="6022562">
                <a:moveTo>
                  <a:pt x="0" y="0"/>
                </a:moveTo>
                <a:cubicBezTo>
                  <a:pt x="490817" y="541618"/>
                  <a:pt x="591920" y="946703"/>
                  <a:pt x="609600" y="1593243"/>
                </a:cubicBezTo>
                <a:cubicBezTo>
                  <a:pt x="627280" y="2239784"/>
                  <a:pt x="62877" y="3141023"/>
                  <a:pt x="106081" y="3879243"/>
                </a:cubicBezTo>
                <a:cubicBezTo>
                  <a:pt x="149285" y="4617463"/>
                  <a:pt x="366801" y="5342738"/>
                  <a:pt x="868825" y="6022562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34">
            <a:extLst>
              <a:ext uri="{FF2B5EF4-FFF2-40B4-BE49-F238E27FC236}">
                <a16:creationId xmlns:a16="http://schemas.microsoft.com/office/drawing/2014/main" id="{24D30FF0-7E9C-4D7F-A451-551BC47548B9}"/>
              </a:ext>
            </a:extLst>
          </p:cNvPr>
          <p:cNvSpPr/>
          <p:nvPr/>
        </p:nvSpPr>
        <p:spPr bwMode="ltGray">
          <a:xfrm>
            <a:off x="8340968" y="1806332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D2081-8D47-4A90-A94D-C2767834D5E1}"/>
              </a:ext>
            </a:extLst>
          </p:cNvPr>
          <p:cNvSpPr/>
          <p:nvPr/>
        </p:nvSpPr>
        <p:spPr>
          <a:xfrm>
            <a:off x="9429958" y="3761156"/>
            <a:ext cx="2229279" cy="800663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marR="0" lvl="0" indent="-274320" algn="r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ar-MA" sz="2000" dirty="0">
                <a:solidFill>
                  <a:schemeClr val="bg2"/>
                </a:solidFill>
                <a:latin typeface="Georgia" pitchFamily="18" charset="0"/>
              </a:rPr>
              <a:t>تحيين البرنامج ووضع آليات التتبع والتقييم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  <a:p>
            <a:pPr indent="-274320" algn="r">
              <a:spcAft>
                <a:spcPts val="150"/>
              </a:spcAft>
            </a:pPr>
            <a:endParaRPr lang="en-GB" sz="7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20" name="Oval 138">
            <a:extLst>
              <a:ext uri="{FF2B5EF4-FFF2-40B4-BE49-F238E27FC236}">
                <a16:creationId xmlns:a16="http://schemas.microsoft.com/office/drawing/2014/main" id="{A6C68E9C-7BA8-4A85-BD6C-7D4EAB73B90D}"/>
              </a:ext>
            </a:extLst>
          </p:cNvPr>
          <p:cNvSpPr/>
          <p:nvPr/>
        </p:nvSpPr>
        <p:spPr bwMode="ltGray">
          <a:xfrm>
            <a:off x="8768505" y="3680579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140">
            <a:extLst>
              <a:ext uri="{FF2B5EF4-FFF2-40B4-BE49-F238E27FC236}">
                <a16:creationId xmlns:a16="http://schemas.microsoft.com/office/drawing/2014/main" id="{052661C1-0280-48E0-9BE3-91072AD1B72C}"/>
              </a:ext>
            </a:extLst>
          </p:cNvPr>
          <p:cNvSpPr/>
          <p:nvPr/>
        </p:nvSpPr>
        <p:spPr bwMode="ltGray">
          <a:xfrm>
            <a:off x="8926071" y="2946950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Oval 142">
            <a:extLst>
              <a:ext uri="{FF2B5EF4-FFF2-40B4-BE49-F238E27FC236}">
                <a16:creationId xmlns:a16="http://schemas.microsoft.com/office/drawing/2014/main" id="{152D3ACA-7877-47B9-8A12-864CE3BF3497}"/>
              </a:ext>
            </a:extLst>
          </p:cNvPr>
          <p:cNvSpPr/>
          <p:nvPr/>
        </p:nvSpPr>
        <p:spPr bwMode="ltGray">
          <a:xfrm>
            <a:off x="8744166" y="2276932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25" name="Straight Connector 143">
            <a:extLst>
              <a:ext uri="{FF2B5EF4-FFF2-40B4-BE49-F238E27FC236}">
                <a16:creationId xmlns:a16="http://schemas.microsoft.com/office/drawing/2014/main" id="{F2844771-6EB9-4F21-80CA-65038B28335F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8948505" y="3761157"/>
            <a:ext cx="2434293" cy="9422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5C029-AE30-4570-BC83-CBD338BDDEA2}"/>
              </a:ext>
            </a:extLst>
          </p:cNvPr>
          <p:cNvSpPr/>
          <p:nvPr/>
        </p:nvSpPr>
        <p:spPr>
          <a:xfrm>
            <a:off x="9631976" y="2372595"/>
            <a:ext cx="1447799" cy="65190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>
              <a:spcAft>
                <a:spcPts val="150"/>
              </a:spcAft>
            </a:pPr>
            <a:r>
              <a:rPr lang="ar-MA" sz="2000" dirty="0">
                <a:solidFill>
                  <a:schemeClr val="bg2"/>
                </a:solidFill>
                <a:latin typeface="Georgia" pitchFamily="18" charset="0"/>
              </a:rPr>
              <a:t>اعتماد وتفعيل  البرنامج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CA607A-DD3E-4BAE-863C-9F66ADF18E29}"/>
              </a:ext>
            </a:extLst>
          </p:cNvPr>
          <p:cNvSpPr/>
          <p:nvPr/>
        </p:nvSpPr>
        <p:spPr>
          <a:xfrm>
            <a:off x="10186901" y="1953821"/>
            <a:ext cx="1211033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algn="r"/>
            <a:r>
              <a:rPr lang="ar-MA" sz="2800" b="1" i="1" dirty="0">
                <a:solidFill>
                  <a:schemeClr val="bg2"/>
                </a:solidFill>
                <a:latin typeface="Georgia" pitchFamily="18" charset="0"/>
              </a:rPr>
              <a:t>2018</a:t>
            </a:r>
            <a:r>
              <a:rPr lang="en-GB" sz="2800" b="1" i="1" dirty="0">
                <a:solidFill>
                  <a:schemeClr val="bg2"/>
                </a:solidFill>
                <a:latin typeface="Georgia" pitchFamily="18" charset="0"/>
              </a:rPr>
              <a:t> </a:t>
            </a:r>
            <a:endParaRPr lang="en-GB" sz="2800" dirty="0"/>
          </a:p>
        </p:txBody>
      </p:sp>
      <p:cxnSp>
        <p:nvCxnSpPr>
          <p:cNvPr id="31" name="Straight Connector 149">
            <a:extLst>
              <a:ext uri="{FF2B5EF4-FFF2-40B4-BE49-F238E27FC236}">
                <a16:creationId xmlns:a16="http://schemas.microsoft.com/office/drawing/2014/main" id="{18750756-3A21-4F02-910F-7C4C20E2B2CA}"/>
              </a:ext>
            </a:extLst>
          </p:cNvPr>
          <p:cNvCxnSpPr>
            <a:cxnSpLocks/>
          </p:cNvCxnSpPr>
          <p:nvPr/>
        </p:nvCxnSpPr>
        <p:spPr>
          <a:xfrm>
            <a:off x="8935974" y="2372595"/>
            <a:ext cx="2142601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53CC424-3B73-47C2-8228-C9E17636C549}"/>
              </a:ext>
            </a:extLst>
          </p:cNvPr>
          <p:cNvSpPr/>
          <p:nvPr/>
        </p:nvSpPr>
        <p:spPr>
          <a:xfrm>
            <a:off x="6121405" y="1896332"/>
            <a:ext cx="2295763" cy="65190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 rtl="1">
              <a:spcAft>
                <a:spcPts val="150"/>
              </a:spcAft>
            </a:pPr>
            <a:r>
              <a:rPr lang="ar-MA" sz="2000" dirty="0">
                <a:solidFill>
                  <a:schemeClr val="bg2"/>
                </a:solidFill>
                <a:latin typeface="Georgia" pitchFamily="18" charset="0"/>
              </a:rPr>
              <a:t>انطلاق أشغال إعداد البرنامج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FF3A19-108B-4B2C-9DAB-4007157103D2}"/>
              </a:ext>
            </a:extLst>
          </p:cNvPr>
          <p:cNvSpPr/>
          <p:nvPr/>
        </p:nvSpPr>
        <p:spPr>
          <a:xfrm>
            <a:off x="6235040" y="1477558"/>
            <a:ext cx="1087102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ar-MA" sz="2800" b="1" i="1" dirty="0">
                <a:solidFill>
                  <a:schemeClr val="bg2"/>
                </a:solidFill>
                <a:latin typeface="Georgia" pitchFamily="18" charset="0"/>
              </a:rPr>
              <a:t>2017</a:t>
            </a:r>
            <a:endParaRPr lang="en-GB" sz="2800" dirty="0"/>
          </a:p>
        </p:txBody>
      </p:sp>
      <p:cxnSp>
        <p:nvCxnSpPr>
          <p:cNvPr id="34" name="Straight Connector 152">
            <a:extLst>
              <a:ext uri="{FF2B5EF4-FFF2-40B4-BE49-F238E27FC236}">
                <a16:creationId xmlns:a16="http://schemas.microsoft.com/office/drawing/2014/main" id="{E1A96136-7CB4-4DE0-8B9E-FB9FF31E5703}"/>
              </a:ext>
            </a:extLst>
          </p:cNvPr>
          <p:cNvCxnSpPr/>
          <p:nvPr/>
        </p:nvCxnSpPr>
        <p:spPr>
          <a:xfrm flipV="1">
            <a:off x="6584898" y="1896332"/>
            <a:ext cx="1756070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9C93CCF-7AB8-45F2-BB46-306D23B9BCCE}"/>
              </a:ext>
            </a:extLst>
          </p:cNvPr>
          <p:cNvSpPr/>
          <p:nvPr/>
        </p:nvSpPr>
        <p:spPr>
          <a:xfrm>
            <a:off x="5648215" y="4507736"/>
            <a:ext cx="2759793" cy="65190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marR="0" lvl="0" indent="-274320" algn="r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ar-MA" sz="2000" dirty="0">
                <a:solidFill>
                  <a:schemeClr val="bg2"/>
                </a:solidFill>
                <a:latin typeface="Georgia" pitchFamily="18" charset="0"/>
              </a:rPr>
              <a:t>اعتماد منهجية جديدة مبنية على برمجة متعددة السنوات</a:t>
            </a:r>
            <a:endParaRPr lang="en-GB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45" name="Straight Connector 214">
            <a:extLst>
              <a:ext uri="{FF2B5EF4-FFF2-40B4-BE49-F238E27FC236}">
                <a16:creationId xmlns:a16="http://schemas.microsoft.com/office/drawing/2014/main" id="{6518D78E-9271-4D76-918F-A26635819B5C}"/>
              </a:ext>
            </a:extLst>
          </p:cNvPr>
          <p:cNvCxnSpPr/>
          <p:nvPr/>
        </p:nvCxnSpPr>
        <p:spPr>
          <a:xfrm>
            <a:off x="5915479" y="4507736"/>
            <a:ext cx="2601031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B576180-5C45-4E15-B8CF-E79F1307BCFD}"/>
              </a:ext>
            </a:extLst>
          </p:cNvPr>
          <p:cNvSpPr/>
          <p:nvPr/>
        </p:nvSpPr>
        <p:spPr>
          <a:xfrm>
            <a:off x="6595555" y="3036949"/>
            <a:ext cx="1832271" cy="65190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marR="0" lvl="0" indent="-274320" algn="r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ar-MA" sz="2000" dirty="0">
                <a:solidFill>
                  <a:schemeClr val="bg2"/>
                </a:solidFill>
                <a:latin typeface="Georgia" pitchFamily="18" charset="0"/>
              </a:rPr>
              <a:t>مواصلة تفعيل البرنامج وتحيينه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cxnSp>
        <p:nvCxnSpPr>
          <p:cNvPr id="47" name="Straight Connector 224">
            <a:extLst>
              <a:ext uri="{FF2B5EF4-FFF2-40B4-BE49-F238E27FC236}">
                <a16:creationId xmlns:a16="http://schemas.microsoft.com/office/drawing/2014/main" id="{3AF8AAC0-0435-404B-BF89-8B93D79AF2EA}"/>
              </a:ext>
            </a:extLst>
          </p:cNvPr>
          <p:cNvCxnSpPr>
            <a:endCxn id="22" idx="2"/>
          </p:cNvCxnSpPr>
          <p:nvPr/>
        </p:nvCxnSpPr>
        <p:spPr>
          <a:xfrm>
            <a:off x="6865342" y="3036950"/>
            <a:ext cx="2060729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7F7B935-03B5-4DEF-89B7-FDBE70ECE643}"/>
              </a:ext>
            </a:extLst>
          </p:cNvPr>
          <p:cNvSpPr/>
          <p:nvPr/>
        </p:nvSpPr>
        <p:spPr>
          <a:xfrm>
            <a:off x="6515482" y="2618176"/>
            <a:ext cx="900745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ar-MA" sz="2800" b="1" i="1" dirty="0">
                <a:solidFill>
                  <a:schemeClr val="bg2"/>
                </a:solidFill>
                <a:latin typeface="Georgia" pitchFamily="18" charset="0"/>
              </a:rPr>
              <a:t>2019</a:t>
            </a:r>
            <a:endParaRPr lang="en-GB" sz="2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07272A-4653-48D3-81CA-24BE9FCFE1D7}"/>
              </a:ext>
            </a:extLst>
          </p:cNvPr>
          <p:cNvSpPr/>
          <p:nvPr/>
        </p:nvSpPr>
        <p:spPr>
          <a:xfrm>
            <a:off x="10597331" y="3342382"/>
            <a:ext cx="1087102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algn="r"/>
            <a:r>
              <a:rPr lang="ar-MA" sz="2800" b="1" i="1" dirty="0">
                <a:solidFill>
                  <a:schemeClr val="bg2"/>
                </a:solidFill>
                <a:latin typeface="Georgia" pitchFamily="18" charset="0"/>
              </a:rPr>
              <a:t>2020</a:t>
            </a:r>
            <a:endParaRPr lang="en-GB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4CBA9D-B790-403C-8AD7-FE07138F3872}"/>
              </a:ext>
            </a:extLst>
          </p:cNvPr>
          <p:cNvSpPr/>
          <p:nvPr/>
        </p:nvSpPr>
        <p:spPr>
          <a:xfrm>
            <a:off x="5754807" y="4088962"/>
            <a:ext cx="2295763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ar-MA" sz="2800" b="1" i="1" dirty="0">
                <a:solidFill>
                  <a:schemeClr val="bg1"/>
                </a:solidFill>
                <a:latin typeface="Georgia" pitchFamily="18" charset="0"/>
              </a:rPr>
              <a:t>2021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D69233-05BB-40D5-9FD5-7A09C537C38E}"/>
              </a:ext>
            </a:extLst>
          </p:cNvPr>
          <p:cNvSpPr/>
          <p:nvPr/>
        </p:nvSpPr>
        <p:spPr>
          <a:xfrm>
            <a:off x="9035740" y="5509066"/>
            <a:ext cx="3039207" cy="867348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 rtl="1">
              <a:spcAft>
                <a:spcPts val="150"/>
              </a:spcAft>
              <a:defRPr/>
            </a:pPr>
            <a:r>
              <a:rPr lang="ar-MA" dirty="0">
                <a:solidFill>
                  <a:schemeClr val="bg2"/>
                </a:solidFill>
                <a:latin typeface="Georgia" pitchFamily="18" charset="0"/>
              </a:rPr>
              <a:t>اعتماد</a:t>
            </a:r>
            <a:r>
              <a:rPr lang="fr-FR" dirty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ar-MA" dirty="0">
                <a:solidFill>
                  <a:schemeClr val="bg2"/>
                </a:solidFill>
                <a:latin typeface="Georgia" pitchFamily="18" charset="0"/>
              </a:rPr>
              <a:t>منظومة</a:t>
            </a:r>
            <a:r>
              <a:rPr lang="fr-FR" dirty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ar-MA" dirty="0">
                <a:solidFill>
                  <a:schemeClr val="bg2"/>
                </a:solidFill>
                <a:latin typeface="Georgia" pitchFamily="18" charset="0"/>
              </a:rPr>
              <a:t>مركزية</a:t>
            </a:r>
            <a:r>
              <a:rPr lang="fr-FR" dirty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ar-MA" dirty="0">
                <a:solidFill>
                  <a:schemeClr val="bg2"/>
                </a:solidFill>
                <a:latin typeface="Georgia" pitchFamily="18" charset="0"/>
              </a:rPr>
              <a:t>و لوحة قيادة</a:t>
            </a:r>
            <a:r>
              <a:rPr lang="fr-FR" dirty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ar-MA" dirty="0">
                <a:solidFill>
                  <a:schemeClr val="bg2"/>
                </a:solidFill>
                <a:latin typeface="Georgia" pitchFamily="18" charset="0"/>
              </a:rPr>
              <a:t>مدمجة لتتبع نجاعة تنفيذ مبادرات البرنامج الاستراتيجي مع اعتماد اهداف سنوية</a:t>
            </a:r>
            <a:endParaRPr lang="en-GB" sz="6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7" name="Oval 138">
            <a:extLst>
              <a:ext uri="{FF2B5EF4-FFF2-40B4-BE49-F238E27FC236}">
                <a16:creationId xmlns:a16="http://schemas.microsoft.com/office/drawing/2014/main" id="{4366928F-E6BD-4FB2-BA5E-67A88727EB85}"/>
              </a:ext>
            </a:extLst>
          </p:cNvPr>
          <p:cNvSpPr/>
          <p:nvPr/>
        </p:nvSpPr>
        <p:spPr bwMode="ltGray">
          <a:xfrm>
            <a:off x="8575894" y="5428488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38" name="Straight Connector 143">
            <a:extLst>
              <a:ext uri="{FF2B5EF4-FFF2-40B4-BE49-F238E27FC236}">
                <a16:creationId xmlns:a16="http://schemas.microsoft.com/office/drawing/2014/main" id="{C6AB1FCE-AC48-4624-ADE3-B51C6D2DEF71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8755894" y="5509066"/>
            <a:ext cx="2434293" cy="9422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B3E2AF4-8B41-41F2-B3EE-E2630745BE67}"/>
              </a:ext>
            </a:extLst>
          </p:cNvPr>
          <p:cNvSpPr/>
          <p:nvPr/>
        </p:nvSpPr>
        <p:spPr>
          <a:xfrm>
            <a:off x="10504566" y="5090291"/>
            <a:ext cx="1087102" cy="467239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algn="r"/>
            <a:r>
              <a:rPr lang="ar-MA" sz="2800" b="1" i="1" dirty="0">
                <a:solidFill>
                  <a:schemeClr val="bg2"/>
                </a:solidFill>
                <a:latin typeface="Georgia" pitchFamily="18" charset="0"/>
              </a:rPr>
              <a:t>2022</a:t>
            </a:r>
            <a:endParaRPr lang="en-GB" sz="2800" dirty="0"/>
          </a:p>
        </p:txBody>
      </p:sp>
      <p:sp>
        <p:nvSpPr>
          <p:cNvPr id="17" name="Oval 135">
            <a:extLst>
              <a:ext uri="{FF2B5EF4-FFF2-40B4-BE49-F238E27FC236}">
                <a16:creationId xmlns:a16="http://schemas.microsoft.com/office/drawing/2014/main" id="{573CFB29-70DD-4EF6-80CE-E0209BEA01E8}"/>
              </a:ext>
            </a:extLst>
          </p:cNvPr>
          <p:cNvSpPr/>
          <p:nvPr/>
        </p:nvSpPr>
        <p:spPr bwMode="ltGray">
          <a:xfrm>
            <a:off x="8468171" y="4420147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0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630127" y="2797318"/>
            <a:ext cx="109317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 rtl="1"/>
            <a:r>
              <a:rPr lang="ar-MA" altLang="ko-KR" sz="4400" dirty="0">
                <a:solidFill>
                  <a:schemeClr val="accent2">
                    <a:lumMod val="75000"/>
                  </a:schemeClr>
                </a:solidFill>
              </a:rPr>
              <a:t>تدابير و آليات المواكبة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t="50283" r="27967" b="37051"/>
          <a:stretch/>
        </p:blipFill>
        <p:spPr>
          <a:xfrm>
            <a:off x="4665201" y="1294313"/>
            <a:ext cx="2683797" cy="408035"/>
          </a:xfrm>
          <a:prstGeom prst="rect">
            <a:avLst/>
          </a:prstGeom>
        </p:spPr>
      </p:pic>
      <p:pic>
        <p:nvPicPr>
          <p:cNvPr id="7" name="Picture 2" descr="D:\Data Big Ideas\Clients\DGCT\Charte graphique\Logos\DGCT\Logo DGCT VA.jpg">
            <a:extLst>
              <a:ext uri="{FF2B5EF4-FFF2-40B4-BE49-F238E27FC236}">
                <a16:creationId xmlns:a16="http://schemas.microsoft.com/office/drawing/2014/main" id="{10FE6FEF-E954-4F8B-8702-2372CE815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28548" b="13881"/>
          <a:stretch/>
        </p:blipFill>
        <p:spPr bwMode="auto">
          <a:xfrm>
            <a:off x="4797775" y="286130"/>
            <a:ext cx="2443734" cy="10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62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تدابير و </a:t>
            </a:r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آليات المواكبة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إحداث مكتب لإدارة تسيير المشاريع (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6E9A91-A756-49AF-921A-5122847D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81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57616F-2ECB-4459-B254-C0F6A4BC486C}"/>
              </a:ext>
            </a:extLst>
          </p:cNvPr>
          <p:cNvSpPr txBox="1"/>
          <p:nvPr/>
        </p:nvSpPr>
        <p:spPr>
          <a:xfrm>
            <a:off x="8564836" y="2900804"/>
            <a:ext cx="3299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وضع</a:t>
            </a:r>
            <a:r>
              <a:rPr kumimoji="0" lang="ar-M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 الإطار ال</a:t>
            </a:r>
            <a:r>
              <a:rPr kumimoji="0" lang="ar-S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منهجي </a:t>
            </a:r>
            <a:r>
              <a:rPr kumimoji="0" lang="ar-M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ل</a:t>
            </a:r>
            <a:r>
              <a:rPr kumimoji="0" lang="ar-S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إدارة البرامج والمشاريع</a:t>
            </a:r>
            <a:r>
              <a:rPr kumimoji="0" lang="fr-FR" altLang="fr-FR" sz="3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</a:rPr>
              <a:t> 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C797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C30F33-B734-4B26-8EDA-5CCBD42364FD}"/>
              </a:ext>
            </a:extLst>
          </p:cNvPr>
          <p:cNvSpPr txBox="1"/>
          <p:nvPr/>
        </p:nvSpPr>
        <p:spPr>
          <a:xfrm>
            <a:off x="8564837" y="3556613"/>
            <a:ext cx="3299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1400" b="1" i="0" u="none" strike="noStrike" cap="none" normalizeH="0" baseline="0" dirty="0">
                <a:ln>
                  <a:noFill/>
                </a:ln>
                <a:solidFill>
                  <a:srgbClr val="C7970D"/>
                </a:solidFill>
                <a:effectLst/>
                <a:latin typeface="inherit"/>
                <a:cs typeface="Arial" panose="020B0604020202020204" pitchFamily="34" charset="0"/>
              </a:rPr>
              <a:t>تنظيم و تتبع الحملات السنوية لتحيين مبادرات البرنامج الاستراتيجي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C797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9E8D244-5247-4F29-8E2C-4F2601D3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5229" y="1505631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5E51967-9718-495A-9016-B6601CE12865}"/>
              </a:ext>
            </a:extLst>
          </p:cNvPr>
          <p:cNvSpPr txBox="1"/>
          <p:nvPr/>
        </p:nvSpPr>
        <p:spPr>
          <a:xfrm>
            <a:off x="8564838" y="1727428"/>
            <a:ext cx="32992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تقديم الدعم </a:t>
            </a:r>
            <a:r>
              <a:rPr kumimoji="0" lang="ar-S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لتخطيط وتنفيذ المبادرات (البرامج والمشاريع) </a:t>
            </a:r>
            <a:r>
              <a:rPr kumimoji="0" lang="ar-M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المبرمجة</a:t>
            </a:r>
            <a:r>
              <a:rPr kumimoji="0" lang="ar-S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 لتحقيق الأهداف الإستراتيجية</a:t>
            </a:r>
            <a:r>
              <a:rPr kumimoji="0" lang="ar-M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 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PAS DGCT</a:t>
            </a:r>
            <a:r>
              <a:rPr kumimoji="0" lang="ar-MA" altLang="fr-FR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)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485140-A775-4B30-9E9F-A5B8361472D7}"/>
              </a:ext>
            </a:extLst>
          </p:cNvPr>
          <p:cNvSpPr txBox="1"/>
          <p:nvPr/>
        </p:nvSpPr>
        <p:spPr>
          <a:xfrm>
            <a:off x="287994" y="1727428"/>
            <a:ext cx="3086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altLang="fr-FR" sz="1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مواكبة المشروع ببرنامج تكوين في مجال تسيير و إدارة البرامج و المشاريع لفائدة :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37435B-2468-4AB3-B7A7-61041069F239}"/>
              </a:ext>
            </a:extLst>
          </p:cNvPr>
          <p:cNvSpPr txBox="1"/>
          <p:nvPr/>
        </p:nvSpPr>
        <p:spPr>
          <a:xfrm>
            <a:off x="3902699" y="1731067"/>
            <a:ext cx="3974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defRPr>
            </a:lvl1pPr>
          </a:lstStyle>
          <a:p>
            <a:pPr algn="ctr"/>
            <a:r>
              <a:rPr lang="ar-MA" altLang="fr-FR" dirty="0">
                <a:solidFill>
                  <a:schemeClr val="accent6"/>
                </a:solidFill>
              </a:rPr>
              <a:t>توفير أدوات و آليات تتبع المشاريع عبر تطوير منظومة </a:t>
            </a:r>
            <a:r>
              <a:rPr lang="fr-FR" altLang="fr-FR" dirty="0">
                <a:solidFill>
                  <a:schemeClr val="accent6"/>
                </a:solidFill>
              </a:rPr>
              <a:t> PAS DGCT</a:t>
            </a:r>
            <a:r>
              <a:rPr lang="ar-MA" altLang="fr-FR" dirty="0">
                <a:solidFill>
                  <a:schemeClr val="accent6"/>
                </a:solidFill>
              </a:rPr>
              <a:t>وإحداث لوحة قيادة مدمجة، تستعمل كوسيلة تتبع مرجعية على مستوى المديرية</a:t>
            </a:r>
            <a:endParaRPr lang="fr-FR" altLang="fr-FR" dirty="0">
              <a:solidFill>
                <a:schemeClr val="accent6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8101D84-F1CC-47CA-9838-F2D506855555}"/>
              </a:ext>
            </a:extLst>
          </p:cNvPr>
          <p:cNvSpPr txBox="1"/>
          <p:nvPr/>
        </p:nvSpPr>
        <p:spPr>
          <a:xfrm>
            <a:off x="5973790" y="3593335"/>
            <a:ext cx="196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defRPr>
            </a:lvl1pPr>
          </a:lstStyle>
          <a:p>
            <a:r>
              <a:rPr lang="ar-SA" altLang="fr-FR" sz="1400" dirty="0">
                <a:solidFill>
                  <a:srgbClr val="C7970D"/>
                </a:solidFill>
              </a:rPr>
              <a:t>منظومة  </a:t>
            </a:r>
            <a:r>
              <a:rPr lang="fr-FR" altLang="fr-FR" sz="1400" dirty="0">
                <a:solidFill>
                  <a:srgbClr val="C7970D"/>
                </a:solidFill>
              </a:rPr>
              <a:t>PAS DGCT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CF0C939-7BD2-4C57-91AC-C47918DEE95C}"/>
              </a:ext>
            </a:extLst>
          </p:cNvPr>
          <p:cNvSpPr txBox="1"/>
          <p:nvPr/>
        </p:nvSpPr>
        <p:spPr>
          <a:xfrm>
            <a:off x="3666216" y="5583933"/>
            <a:ext cx="2001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defRPr>
            </a:lvl1pPr>
          </a:lstStyle>
          <a:p>
            <a:r>
              <a:rPr lang="ar-SA" altLang="fr-FR" sz="1400" dirty="0">
                <a:solidFill>
                  <a:srgbClr val="C7970D"/>
                </a:solidFill>
              </a:rPr>
              <a:t>لوحة قيادة</a:t>
            </a:r>
            <a:r>
              <a:rPr lang="fr-FR" altLang="fr-FR" sz="1400" dirty="0">
                <a:solidFill>
                  <a:srgbClr val="C7970D"/>
                </a:solidFill>
              </a:rPr>
              <a:t> PAS DGCT </a:t>
            </a:r>
            <a:r>
              <a:rPr lang="ar-SA" altLang="fr-FR" sz="1400" dirty="0">
                <a:solidFill>
                  <a:srgbClr val="C7970D"/>
                </a:solidFill>
              </a:rPr>
              <a:t> </a:t>
            </a:r>
            <a:r>
              <a:rPr lang="fr-FR" altLang="fr-FR" sz="1400" dirty="0">
                <a:solidFill>
                  <a:srgbClr val="C7970D"/>
                </a:solidFill>
              </a:rPr>
              <a:t> </a:t>
            </a:r>
          </a:p>
        </p:txBody>
      </p:sp>
      <p:cxnSp>
        <p:nvCxnSpPr>
          <p:cNvPr id="29" name="Straight Arrow Connector 1291">
            <a:extLst>
              <a:ext uri="{FF2B5EF4-FFF2-40B4-BE49-F238E27FC236}">
                <a16:creationId xmlns:a16="http://schemas.microsoft.com/office/drawing/2014/main" id="{B3FB12E0-65D7-49FD-9E8B-B43940949E1E}"/>
              </a:ext>
            </a:extLst>
          </p:cNvPr>
          <p:cNvCxnSpPr>
            <a:cxnSpLocks/>
          </p:cNvCxnSpPr>
          <p:nvPr/>
        </p:nvCxnSpPr>
        <p:spPr>
          <a:xfrm>
            <a:off x="10214448" y="1380815"/>
            <a:ext cx="0" cy="262891"/>
          </a:xfrm>
          <a:prstGeom prst="straightConnector1">
            <a:avLst/>
          </a:prstGeom>
          <a:ln w="53975" cap="rnd">
            <a:solidFill>
              <a:schemeClr val="accent6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291">
            <a:extLst>
              <a:ext uri="{FF2B5EF4-FFF2-40B4-BE49-F238E27FC236}">
                <a16:creationId xmlns:a16="http://schemas.microsoft.com/office/drawing/2014/main" id="{4F6964AD-39C3-4335-A541-5E9DBCB9AC9C}"/>
              </a:ext>
            </a:extLst>
          </p:cNvPr>
          <p:cNvCxnSpPr>
            <a:cxnSpLocks/>
          </p:cNvCxnSpPr>
          <p:nvPr/>
        </p:nvCxnSpPr>
        <p:spPr>
          <a:xfrm>
            <a:off x="5963750" y="1380815"/>
            <a:ext cx="0" cy="262891"/>
          </a:xfrm>
          <a:prstGeom prst="straightConnector1">
            <a:avLst/>
          </a:prstGeom>
          <a:ln w="53975" cap="rnd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291">
            <a:extLst>
              <a:ext uri="{FF2B5EF4-FFF2-40B4-BE49-F238E27FC236}">
                <a16:creationId xmlns:a16="http://schemas.microsoft.com/office/drawing/2014/main" id="{AC656DA1-0726-4230-B07F-5E711D3C94A7}"/>
              </a:ext>
            </a:extLst>
          </p:cNvPr>
          <p:cNvCxnSpPr>
            <a:cxnSpLocks/>
          </p:cNvCxnSpPr>
          <p:nvPr/>
        </p:nvCxnSpPr>
        <p:spPr>
          <a:xfrm>
            <a:off x="1806239" y="1390594"/>
            <a:ext cx="0" cy="262891"/>
          </a:xfrm>
          <a:prstGeom prst="straightConnector1">
            <a:avLst/>
          </a:prstGeom>
          <a:ln w="53975" cap="rnd"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E690F5D7-CB3A-44EB-B1AD-0E8FC2921678}"/>
              </a:ext>
            </a:extLst>
          </p:cNvPr>
          <p:cNvSpPr txBox="1"/>
          <p:nvPr/>
        </p:nvSpPr>
        <p:spPr>
          <a:xfrm>
            <a:off x="552514" y="2843491"/>
            <a:ext cx="2499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defRPr>
            </a:lvl1pPr>
          </a:lstStyle>
          <a:p>
            <a:pPr rtl="0"/>
            <a:r>
              <a:rPr lang="fr-FR" altLang="fr-FR" sz="2800" dirty="0">
                <a:solidFill>
                  <a:schemeClr val="tx2"/>
                </a:solidFill>
              </a:rPr>
              <a:t>+</a:t>
            </a:r>
            <a:r>
              <a:rPr lang="ar-MA" altLang="fr-FR" sz="2800" dirty="0">
                <a:solidFill>
                  <a:schemeClr val="tx2"/>
                </a:solidFill>
              </a:rPr>
              <a:t>16</a:t>
            </a:r>
            <a:r>
              <a:rPr lang="fr-FR" altLang="fr-FR" sz="2800" dirty="0">
                <a:solidFill>
                  <a:schemeClr val="tx2"/>
                </a:solidFill>
              </a:rPr>
              <a:t>0</a:t>
            </a:r>
            <a:r>
              <a:rPr lang="ar-MA" altLang="fr-FR" dirty="0">
                <a:solidFill>
                  <a:schemeClr val="tx2"/>
                </a:solidFill>
              </a:rPr>
              <a:t> </a:t>
            </a:r>
          </a:p>
          <a:p>
            <a:pPr rtl="0"/>
            <a:r>
              <a:rPr lang="ar-MA" altLang="fr-FR" sz="1600" dirty="0">
                <a:solidFill>
                  <a:schemeClr val="tx2"/>
                </a:solidFill>
              </a:rPr>
              <a:t>إطار و مسؤول </a:t>
            </a:r>
            <a:r>
              <a:rPr lang="ar-MA" altLang="fr-FR" sz="1600" dirty="0" err="1">
                <a:solidFill>
                  <a:schemeClr val="tx2"/>
                </a:solidFill>
              </a:rPr>
              <a:t>با</a:t>
            </a:r>
            <a:r>
              <a:rPr lang="ar-SA" altLang="fr-FR" sz="1600" dirty="0">
                <a:solidFill>
                  <a:schemeClr val="tx2"/>
                </a:solidFill>
              </a:rPr>
              <a:t>لمديرية العامة للجماعات الترابية</a:t>
            </a:r>
            <a:endParaRPr lang="fr-FR" altLang="fr-FR" sz="1600" dirty="0">
              <a:solidFill>
                <a:schemeClr val="tx2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C7F03EA-4442-464D-9E13-17AE70A5B2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836" y="4579468"/>
            <a:ext cx="3375780" cy="131224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5934C3-6C81-4209-8057-C780C677A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08" y="2843491"/>
            <a:ext cx="2001586" cy="180746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CAD66DF-6C5D-4FC0-B5AE-C1BC95D73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7" y="4762008"/>
            <a:ext cx="23122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7BC8F3-22E7-4088-A928-73C446AB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93" y="1412724"/>
            <a:ext cx="9263415" cy="54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28D39-73A9-4322-BA87-0F23E06D6CB8}"/>
              </a:ext>
            </a:extLst>
          </p:cNvPr>
          <p:cNvSpPr/>
          <p:nvPr/>
        </p:nvSpPr>
        <p:spPr>
          <a:xfrm>
            <a:off x="1285103" y="0"/>
            <a:ext cx="9587685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لوحة قيادة البرنامج الاستراتيجي</a:t>
            </a:r>
            <a:endParaRPr lang="fr-FR" sz="2400" b="1" dirty="0">
              <a:solidFill>
                <a:srgbClr val="E8B0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EEF76-FAB7-47B7-A5D7-62BFDCCF4237}"/>
              </a:ext>
            </a:extLst>
          </p:cNvPr>
          <p:cNvSpPr txBox="1"/>
          <p:nvPr/>
        </p:nvSpPr>
        <p:spPr>
          <a:xfrm>
            <a:off x="3457423" y="2342248"/>
            <a:ext cx="103145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حجم الإنجاز الفعلي</a:t>
            </a:r>
            <a:endParaRPr lang="fr-FR" sz="1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E15985-EA81-4D29-A17E-A30601A10A77}"/>
              </a:ext>
            </a:extLst>
          </p:cNvPr>
          <p:cNvSpPr txBox="1"/>
          <p:nvPr/>
        </p:nvSpPr>
        <p:spPr>
          <a:xfrm>
            <a:off x="6540929" y="2219136"/>
            <a:ext cx="120064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هدف الإنجاز في نهاية السنة</a:t>
            </a:r>
            <a:endParaRPr lang="fr-FR" sz="1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87BB80-B282-404D-9C36-7CB72A2AA9F2}"/>
              </a:ext>
            </a:extLst>
          </p:cNvPr>
          <p:cNvSpPr txBox="1"/>
          <p:nvPr/>
        </p:nvSpPr>
        <p:spPr>
          <a:xfrm>
            <a:off x="9462219" y="2342248"/>
            <a:ext cx="120064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نجاعة الأداء</a:t>
            </a:r>
            <a:r>
              <a:rPr lang="fr-FR" sz="1600" b="1" dirty="0"/>
              <a:t> </a:t>
            </a:r>
            <a:r>
              <a:rPr lang="ar-MA" sz="1600" b="1" dirty="0"/>
              <a:t>السنوي</a:t>
            </a:r>
            <a:r>
              <a:rPr lang="fr-FR" sz="1600" b="1" dirty="0"/>
              <a:t> </a:t>
            </a:r>
            <a:endParaRPr lang="ar-MA" sz="1600" b="1" dirty="0"/>
          </a:p>
        </p:txBody>
      </p:sp>
    </p:spTree>
    <p:extLst>
      <p:ext uri="{BB962C8B-B14F-4D97-AF65-F5344CB8AC3E}">
        <p14:creationId xmlns:p14="http://schemas.microsoft.com/office/powerpoint/2010/main" val="18861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630127" y="2797318"/>
            <a:ext cx="109317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 rtl="1"/>
            <a:r>
              <a:rPr lang="ar-MA" altLang="ko-KR" sz="4400" dirty="0">
                <a:solidFill>
                  <a:schemeClr val="accent2">
                    <a:lumMod val="75000"/>
                  </a:schemeClr>
                </a:solidFill>
              </a:rPr>
              <a:t>السياق العام </a:t>
            </a:r>
            <a:r>
              <a:rPr lang="fr-FR" altLang="ko-K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t="50283" r="27967" b="37051"/>
          <a:stretch/>
        </p:blipFill>
        <p:spPr>
          <a:xfrm>
            <a:off x="4665201" y="1294313"/>
            <a:ext cx="2683797" cy="408035"/>
          </a:xfrm>
          <a:prstGeom prst="rect">
            <a:avLst/>
          </a:prstGeom>
        </p:spPr>
      </p:pic>
      <p:pic>
        <p:nvPicPr>
          <p:cNvPr id="7" name="Picture 2" descr="D:\Data Big Ideas\Clients\DGCT\Charte graphique\Logos\DGCT\Logo DGCT VA.jpg">
            <a:extLst>
              <a:ext uri="{FF2B5EF4-FFF2-40B4-BE49-F238E27FC236}">
                <a16:creationId xmlns:a16="http://schemas.microsoft.com/office/drawing/2014/main" id="{10FE6FEF-E954-4F8B-8702-2372CE815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28548" b="13881"/>
          <a:stretch/>
        </p:blipFill>
        <p:spPr bwMode="auto">
          <a:xfrm>
            <a:off x="4797775" y="286130"/>
            <a:ext cx="2443734" cy="10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15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FD0B540-9826-4147-81B6-549322DF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60" y="1379170"/>
            <a:ext cx="9282280" cy="54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28D39-73A9-4322-BA87-0F23E06D6CB8}"/>
              </a:ext>
            </a:extLst>
          </p:cNvPr>
          <p:cNvSpPr/>
          <p:nvPr/>
        </p:nvSpPr>
        <p:spPr>
          <a:xfrm>
            <a:off x="1285103" y="0"/>
            <a:ext cx="949719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الاهداف الاستراتيجية</a:t>
            </a:r>
            <a:endParaRPr lang="fr-FR" sz="2400" b="1" dirty="0">
              <a:solidFill>
                <a:srgbClr val="E8B0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E2E465E-5F16-40D8-B8FB-2BF3EC1D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78" y="1351477"/>
            <a:ext cx="9320244" cy="54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28D39-73A9-4322-BA87-0F23E06D6CB8}"/>
              </a:ext>
            </a:extLst>
          </p:cNvPr>
          <p:cNvSpPr/>
          <p:nvPr/>
        </p:nvSpPr>
        <p:spPr>
          <a:xfrm>
            <a:off x="1285103" y="0"/>
            <a:ext cx="9471019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المبادرات المدرجة في إطار البرنامج الإستراتيجي</a:t>
            </a:r>
            <a:endParaRPr lang="fr-FR" sz="2400" b="1" dirty="0">
              <a:solidFill>
                <a:srgbClr val="E8B0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1A6134-E038-450F-9309-4726DC12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07" y="1344466"/>
            <a:ext cx="10083186" cy="54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A28D39-73A9-4322-BA87-0F23E06D6CB8}"/>
              </a:ext>
            </a:extLst>
          </p:cNvPr>
          <p:cNvSpPr/>
          <p:nvPr/>
        </p:nvSpPr>
        <p:spPr>
          <a:xfrm>
            <a:off x="1285103" y="0"/>
            <a:ext cx="963054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تقديم و برمجة المبادرات</a:t>
            </a:r>
            <a:endParaRPr lang="fr-FR" sz="2400" b="1" dirty="0">
              <a:solidFill>
                <a:srgbClr val="E8B0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4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2D6B78-B1E7-4B28-A8FF-012DF3D07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2"/>
          <a:stretch/>
        </p:blipFill>
        <p:spPr>
          <a:xfrm>
            <a:off x="664559" y="1344466"/>
            <a:ext cx="10862883" cy="54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28D39-73A9-4322-BA87-0F23E06D6CB8}"/>
              </a:ext>
            </a:extLst>
          </p:cNvPr>
          <p:cNvSpPr/>
          <p:nvPr/>
        </p:nvSpPr>
        <p:spPr>
          <a:xfrm>
            <a:off x="1285104" y="0"/>
            <a:ext cx="9482910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خطاطة المشروع</a:t>
            </a:r>
            <a:endParaRPr lang="fr-FR" sz="2400" b="1" dirty="0">
              <a:solidFill>
                <a:srgbClr val="E8B0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0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pic>
        <p:nvPicPr>
          <p:cNvPr id="2" name="Picture 2" descr="D:\Data Big Ideas\Clients\DGCT\Charte graphique\Logos\DGCT\Logo DGCT 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1325" y="5525097"/>
            <a:ext cx="1231550" cy="882528"/>
          </a:xfrm>
          <a:prstGeom prst="rect">
            <a:avLst/>
          </a:prstGeom>
          <a:noFill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1" t="50283" r="27967" b="37051"/>
          <a:stretch/>
        </p:blipFill>
        <p:spPr>
          <a:xfrm>
            <a:off x="4557712" y="6431743"/>
            <a:ext cx="2683797" cy="4080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EB8983-D386-4842-9095-89AFD204C93E}"/>
              </a:ext>
            </a:extLst>
          </p:cNvPr>
          <p:cNvSpPr txBox="1"/>
          <p:nvPr/>
        </p:nvSpPr>
        <p:spPr>
          <a:xfrm>
            <a:off x="3652138" y="1990527"/>
            <a:ext cx="449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5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شكرا على تتبعكم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9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">
            <a:extLst>
              <a:ext uri="{FF2B5EF4-FFF2-40B4-BE49-F238E27FC236}">
                <a16:creationId xmlns:a16="http://schemas.microsoft.com/office/drawing/2014/main" id="{7BC7E421-46BC-4029-B1F8-93FB561AACAB}"/>
              </a:ext>
            </a:extLst>
          </p:cNvPr>
          <p:cNvSpPr>
            <a:spLocks/>
          </p:cNvSpPr>
          <p:nvPr/>
        </p:nvSpPr>
        <p:spPr bwMode="auto">
          <a:xfrm>
            <a:off x="247919" y="2723438"/>
            <a:ext cx="4435071" cy="1260330"/>
          </a:xfrm>
          <a:custGeom>
            <a:avLst/>
            <a:gdLst>
              <a:gd name="T0" fmla="*/ 0 w 1553"/>
              <a:gd name="T1" fmla="*/ 464 h 617"/>
              <a:gd name="T2" fmla="*/ 0 w 1553"/>
              <a:gd name="T3" fmla="*/ 464 h 617"/>
              <a:gd name="T4" fmla="*/ 0 w 1553"/>
              <a:gd name="T5" fmla="*/ 152 h 617"/>
              <a:gd name="T6" fmla="*/ 1392 w 1553"/>
              <a:gd name="T7" fmla="*/ 152 h 617"/>
              <a:gd name="T8" fmla="*/ 1392 w 1553"/>
              <a:gd name="T9" fmla="*/ 0 h 617"/>
              <a:gd name="T10" fmla="*/ 1552 w 1553"/>
              <a:gd name="T11" fmla="*/ 312 h 617"/>
              <a:gd name="T12" fmla="*/ 1392 w 1553"/>
              <a:gd name="T13" fmla="*/ 616 h 617"/>
              <a:gd name="T14" fmla="*/ 1392 w 1553"/>
              <a:gd name="T15" fmla="*/ 464 h 617"/>
              <a:gd name="T16" fmla="*/ 0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0" y="464"/>
                </a:moveTo>
                <a:lnTo>
                  <a:pt x="0" y="464"/>
                </a:lnTo>
                <a:lnTo>
                  <a:pt x="0" y="152"/>
                </a:lnTo>
                <a:lnTo>
                  <a:pt x="1392" y="152"/>
                </a:lnTo>
                <a:lnTo>
                  <a:pt x="1392" y="0"/>
                </a:lnTo>
                <a:lnTo>
                  <a:pt x="1552" y="312"/>
                </a:lnTo>
                <a:lnTo>
                  <a:pt x="1392" y="616"/>
                </a:lnTo>
                <a:lnTo>
                  <a:pt x="1392" y="464"/>
                </a:lnTo>
                <a:lnTo>
                  <a:pt x="0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FDC2002-E4CB-4AA9-8F92-9E31D25FFDEE}"/>
              </a:ext>
            </a:extLst>
          </p:cNvPr>
          <p:cNvSpPr>
            <a:spLocks/>
          </p:cNvSpPr>
          <p:nvPr/>
        </p:nvSpPr>
        <p:spPr bwMode="auto">
          <a:xfrm>
            <a:off x="248898" y="5262888"/>
            <a:ext cx="5403815" cy="1376951"/>
          </a:xfrm>
          <a:custGeom>
            <a:avLst/>
            <a:gdLst>
              <a:gd name="T0" fmla="*/ 0 w 2009"/>
              <a:gd name="T1" fmla="*/ 672 h 673"/>
              <a:gd name="T2" fmla="*/ 0 w 2009"/>
              <a:gd name="T3" fmla="*/ 672 h 673"/>
              <a:gd name="T4" fmla="*/ 1568 w 2009"/>
              <a:gd name="T5" fmla="*/ 672 h 673"/>
              <a:gd name="T6" fmla="*/ 1888 w 2009"/>
              <a:gd name="T7" fmla="*/ 304 h 673"/>
              <a:gd name="T8" fmla="*/ 2008 w 2009"/>
              <a:gd name="T9" fmla="*/ 400 h 673"/>
              <a:gd name="T10" fmla="*/ 1880 w 2009"/>
              <a:gd name="T11" fmla="*/ 80 h 673"/>
              <a:gd name="T12" fmla="*/ 1544 w 2009"/>
              <a:gd name="T13" fmla="*/ 0 h 673"/>
              <a:gd name="T14" fmla="*/ 1656 w 2009"/>
              <a:gd name="T15" fmla="*/ 96 h 673"/>
              <a:gd name="T16" fmla="*/ 1440 w 2009"/>
              <a:gd name="T17" fmla="*/ 344 h 673"/>
              <a:gd name="T18" fmla="*/ 0 w 2009"/>
              <a:gd name="T19" fmla="*/ 344 h 673"/>
              <a:gd name="T20" fmla="*/ 0 w 2009"/>
              <a:gd name="T21" fmla="*/ 672 h 6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9"/>
              <a:gd name="T34" fmla="*/ 0 h 673"/>
              <a:gd name="T35" fmla="*/ 2009 w 2009"/>
              <a:gd name="T36" fmla="*/ 673 h 6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9" h="673">
                <a:moveTo>
                  <a:pt x="0" y="672"/>
                </a:moveTo>
                <a:lnTo>
                  <a:pt x="0" y="672"/>
                </a:lnTo>
                <a:lnTo>
                  <a:pt x="1568" y="672"/>
                </a:lnTo>
                <a:lnTo>
                  <a:pt x="1888" y="304"/>
                </a:lnTo>
                <a:lnTo>
                  <a:pt x="2008" y="400"/>
                </a:lnTo>
                <a:lnTo>
                  <a:pt x="1880" y="80"/>
                </a:lnTo>
                <a:lnTo>
                  <a:pt x="1544" y="0"/>
                </a:lnTo>
                <a:lnTo>
                  <a:pt x="1656" y="96"/>
                </a:lnTo>
                <a:lnTo>
                  <a:pt x="1440" y="344"/>
                </a:lnTo>
                <a:lnTo>
                  <a:pt x="0" y="344"/>
                </a:lnTo>
                <a:lnTo>
                  <a:pt x="0" y="672"/>
                </a:lnTo>
              </a:path>
            </a:pathLst>
          </a:custGeom>
          <a:solidFill>
            <a:srgbClr val="00964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F3FE2F99-914C-40D8-AC2E-4F75B7E89130}"/>
              </a:ext>
            </a:extLst>
          </p:cNvPr>
          <p:cNvSpPr>
            <a:spLocks/>
          </p:cNvSpPr>
          <p:nvPr/>
        </p:nvSpPr>
        <p:spPr bwMode="auto">
          <a:xfrm>
            <a:off x="5940642" y="5300376"/>
            <a:ext cx="6057393" cy="1376951"/>
          </a:xfrm>
          <a:custGeom>
            <a:avLst/>
            <a:gdLst>
              <a:gd name="T0" fmla="*/ 2008 w 2009"/>
              <a:gd name="T1" fmla="*/ 672 h 673"/>
              <a:gd name="T2" fmla="*/ 2008 w 2009"/>
              <a:gd name="T3" fmla="*/ 672 h 673"/>
              <a:gd name="T4" fmla="*/ 440 w 2009"/>
              <a:gd name="T5" fmla="*/ 672 h 673"/>
              <a:gd name="T6" fmla="*/ 120 w 2009"/>
              <a:gd name="T7" fmla="*/ 304 h 673"/>
              <a:gd name="T8" fmla="*/ 0 w 2009"/>
              <a:gd name="T9" fmla="*/ 400 h 673"/>
              <a:gd name="T10" fmla="*/ 128 w 2009"/>
              <a:gd name="T11" fmla="*/ 80 h 673"/>
              <a:gd name="T12" fmla="*/ 464 w 2009"/>
              <a:gd name="T13" fmla="*/ 0 h 673"/>
              <a:gd name="T14" fmla="*/ 352 w 2009"/>
              <a:gd name="T15" fmla="*/ 96 h 673"/>
              <a:gd name="T16" fmla="*/ 568 w 2009"/>
              <a:gd name="T17" fmla="*/ 344 h 673"/>
              <a:gd name="T18" fmla="*/ 2008 w 2009"/>
              <a:gd name="T19" fmla="*/ 344 h 673"/>
              <a:gd name="T20" fmla="*/ 2008 w 2009"/>
              <a:gd name="T21" fmla="*/ 672 h 6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9"/>
              <a:gd name="T34" fmla="*/ 0 h 673"/>
              <a:gd name="T35" fmla="*/ 2009 w 2009"/>
              <a:gd name="T36" fmla="*/ 673 h 6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9" h="673">
                <a:moveTo>
                  <a:pt x="2008" y="672"/>
                </a:moveTo>
                <a:lnTo>
                  <a:pt x="2008" y="672"/>
                </a:lnTo>
                <a:lnTo>
                  <a:pt x="440" y="672"/>
                </a:lnTo>
                <a:lnTo>
                  <a:pt x="120" y="304"/>
                </a:lnTo>
                <a:lnTo>
                  <a:pt x="0" y="400"/>
                </a:lnTo>
                <a:lnTo>
                  <a:pt x="128" y="80"/>
                </a:lnTo>
                <a:lnTo>
                  <a:pt x="464" y="0"/>
                </a:lnTo>
                <a:lnTo>
                  <a:pt x="352" y="96"/>
                </a:lnTo>
                <a:lnTo>
                  <a:pt x="568" y="344"/>
                </a:lnTo>
                <a:lnTo>
                  <a:pt x="2008" y="344"/>
                </a:lnTo>
                <a:lnTo>
                  <a:pt x="2008" y="672"/>
                </a:lnTo>
              </a:path>
            </a:pathLst>
          </a:custGeom>
          <a:solidFill>
            <a:srgbClr val="00964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3A8E7B7-9D6C-46F5-84BF-AD81980CB008}"/>
              </a:ext>
            </a:extLst>
          </p:cNvPr>
          <p:cNvSpPr>
            <a:spLocks/>
          </p:cNvSpPr>
          <p:nvPr/>
        </p:nvSpPr>
        <p:spPr bwMode="auto">
          <a:xfrm>
            <a:off x="7017608" y="2760926"/>
            <a:ext cx="4980427" cy="1260330"/>
          </a:xfrm>
          <a:custGeom>
            <a:avLst/>
            <a:gdLst>
              <a:gd name="T0" fmla="*/ 1552 w 1553"/>
              <a:gd name="T1" fmla="*/ 464 h 617"/>
              <a:gd name="T2" fmla="*/ 1552 w 1553"/>
              <a:gd name="T3" fmla="*/ 464 h 617"/>
              <a:gd name="T4" fmla="*/ 1552 w 1553"/>
              <a:gd name="T5" fmla="*/ 152 h 617"/>
              <a:gd name="T6" fmla="*/ 160 w 1553"/>
              <a:gd name="T7" fmla="*/ 152 h 617"/>
              <a:gd name="T8" fmla="*/ 152 w 1553"/>
              <a:gd name="T9" fmla="*/ 0 h 617"/>
              <a:gd name="T10" fmla="*/ 0 w 1553"/>
              <a:gd name="T11" fmla="*/ 312 h 617"/>
              <a:gd name="T12" fmla="*/ 160 w 1553"/>
              <a:gd name="T13" fmla="*/ 616 h 617"/>
              <a:gd name="T14" fmla="*/ 160 w 1553"/>
              <a:gd name="T15" fmla="*/ 464 h 617"/>
              <a:gd name="T16" fmla="*/ 1552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1552" y="464"/>
                </a:moveTo>
                <a:lnTo>
                  <a:pt x="1552" y="464"/>
                </a:lnTo>
                <a:lnTo>
                  <a:pt x="1552" y="152"/>
                </a:lnTo>
                <a:lnTo>
                  <a:pt x="160" y="152"/>
                </a:lnTo>
                <a:lnTo>
                  <a:pt x="152" y="0"/>
                </a:lnTo>
                <a:lnTo>
                  <a:pt x="0" y="312"/>
                </a:lnTo>
                <a:lnTo>
                  <a:pt x="160" y="616"/>
                </a:lnTo>
                <a:lnTo>
                  <a:pt x="160" y="464"/>
                </a:lnTo>
                <a:lnTo>
                  <a:pt x="1552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20FA07C1-8D76-406B-B98A-DBB9A5863562}"/>
              </a:ext>
            </a:extLst>
          </p:cNvPr>
          <p:cNvSpPr>
            <a:spLocks/>
          </p:cNvSpPr>
          <p:nvPr/>
        </p:nvSpPr>
        <p:spPr bwMode="auto">
          <a:xfrm>
            <a:off x="248002" y="4018717"/>
            <a:ext cx="4447418" cy="1260330"/>
          </a:xfrm>
          <a:custGeom>
            <a:avLst/>
            <a:gdLst>
              <a:gd name="T0" fmla="*/ 0 w 1553"/>
              <a:gd name="T1" fmla="*/ 464 h 617"/>
              <a:gd name="T2" fmla="*/ 0 w 1553"/>
              <a:gd name="T3" fmla="*/ 464 h 617"/>
              <a:gd name="T4" fmla="*/ 0 w 1553"/>
              <a:gd name="T5" fmla="*/ 152 h 617"/>
              <a:gd name="T6" fmla="*/ 1392 w 1553"/>
              <a:gd name="T7" fmla="*/ 152 h 617"/>
              <a:gd name="T8" fmla="*/ 1392 w 1553"/>
              <a:gd name="T9" fmla="*/ 0 h 617"/>
              <a:gd name="T10" fmla="*/ 1552 w 1553"/>
              <a:gd name="T11" fmla="*/ 312 h 617"/>
              <a:gd name="T12" fmla="*/ 1392 w 1553"/>
              <a:gd name="T13" fmla="*/ 616 h 617"/>
              <a:gd name="T14" fmla="*/ 1392 w 1553"/>
              <a:gd name="T15" fmla="*/ 464 h 617"/>
              <a:gd name="T16" fmla="*/ 0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0" y="464"/>
                </a:moveTo>
                <a:lnTo>
                  <a:pt x="0" y="464"/>
                </a:lnTo>
                <a:lnTo>
                  <a:pt x="0" y="152"/>
                </a:lnTo>
                <a:lnTo>
                  <a:pt x="1392" y="152"/>
                </a:lnTo>
                <a:lnTo>
                  <a:pt x="1392" y="0"/>
                </a:lnTo>
                <a:lnTo>
                  <a:pt x="1552" y="312"/>
                </a:lnTo>
                <a:lnTo>
                  <a:pt x="1392" y="616"/>
                </a:lnTo>
                <a:lnTo>
                  <a:pt x="1392" y="464"/>
                </a:lnTo>
                <a:lnTo>
                  <a:pt x="0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6EDBF767-51F7-4F9C-B3B8-0EDE04C467A7}"/>
              </a:ext>
            </a:extLst>
          </p:cNvPr>
          <p:cNvSpPr>
            <a:spLocks/>
          </p:cNvSpPr>
          <p:nvPr/>
        </p:nvSpPr>
        <p:spPr bwMode="auto">
          <a:xfrm>
            <a:off x="7030039" y="4056205"/>
            <a:ext cx="4967996" cy="1260330"/>
          </a:xfrm>
          <a:custGeom>
            <a:avLst/>
            <a:gdLst>
              <a:gd name="T0" fmla="*/ 1552 w 1553"/>
              <a:gd name="T1" fmla="*/ 464 h 617"/>
              <a:gd name="T2" fmla="*/ 1552 w 1553"/>
              <a:gd name="T3" fmla="*/ 464 h 617"/>
              <a:gd name="T4" fmla="*/ 1552 w 1553"/>
              <a:gd name="T5" fmla="*/ 152 h 617"/>
              <a:gd name="T6" fmla="*/ 160 w 1553"/>
              <a:gd name="T7" fmla="*/ 152 h 617"/>
              <a:gd name="T8" fmla="*/ 152 w 1553"/>
              <a:gd name="T9" fmla="*/ 0 h 617"/>
              <a:gd name="T10" fmla="*/ 0 w 1553"/>
              <a:gd name="T11" fmla="*/ 312 h 617"/>
              <a:gd name="T12" fmla="*/ 160 w 1553"/>
              <a:gd name="T13" fmla="*/ 616 h 617"/>
              <a:gd name="T14" fmla="*/ 160 w 1553"/>
              <a:gd name="T15" fmla="*/ 464 h 617"/>
              <a:gd name="T16" fmla="*/ 1552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1552" y="464"/>
                </a:moveTo>
                <a:lnTo>
                  <a:pt x="1552" y="464"/>
                </a:lnTo>
                <a:lnTo>
                  <a:pt x="1552" y="152"/>
                </a:lnTo>
                <a:lnTo>
                  <a:pt x="160" y="152"/>
                </a:lnTo>
                <a:lnTo>
                  <a:pt x="152" y="0"/>
                </a:lnTo>
                <a:lnTo>
                  <a:pt x="0" y="312"/>
                </a:lnTo>
                <a:lnTo>
                  <a:pt x="160" y="616"/>
                </a:lnTo>
                <a:lnTo>
                  <a:pt x="160" y="464"/>
                </a:lnTo>
                <a:lnTo>
                  <a:pt x="1552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Text Box 400">
            <a:extLst>
              <a:ext uri="{FF2B5EF4-FFF2-40B4-BE49-F238E27FC236}">
                <a16:creationId xmlns:a16="http://schemas.microsoft.com/office/drawing/2014/main" id="{0DADA2E6-1A17-41F3-AE5C-E51B2E328A7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6626" y="3158854"/>
            <a:ext cx="4278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اعتماد  قوانين تنظيمية خاصة بالجماعات الترابية تنزيلا لأحكام الباب التاسع من دستور 2011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2CD4D0D-8325-4115-88C2-57E4E52C74EF}"/>
              </a:ext>
            </a:extLst>
          </p:cNvPr>
          <p:cNvSpPr/>
          <p:nvPr/>
        </p:nvSpPr>
        <p:spPr bwMode="ltGray">
          <a:xfrm>
            <a:off x="4843448" y="1538402"/>
            <a:ext cx="2035672" cy="3733346"/>
          </a:xfrm>
          <a:prstGeom prst="roundRect">
            <a:avLst>
              <a:gd name="adj" fmla="val 15306"/>
            </a:avLst>
          </a:prstGeom>
          <a:solidFill>
            <a:srgbClr val="C7970D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9938" rtl="1">
              <a:lnSpc>
                <a:spcPct val="150000"/>
              </a:lnSpc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اعتماد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  <a:p>
            <a:pPr algn="ctr" defTabSz="769938" rtl="1">
              <a:lnSpc>
                <a:spcPct val="150000"/>
              </a:lnSpc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 هيكلة جديدة للمديرية العامة للجماعات الترابية</a:t>
            </a:r>
          </a:p>
        </p:txBody>
      </p:sp>
      <p:sp>
        <p:nvSpPr>
          <p:cNvPr id="33" name="Text Box 400">
            <a:extLst>
              <a:ext uri="{FF2B5EF4-FFF2-40B4-BE49-F238E27FC236}">
                <a16:creationId xmlns:a16="http://schemas.microsoft.com/office/drawing/2014/main" id="{C0F15DCA-70AE-4C50-907E-4C968650B7A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" y="6184606"/>
            <a:ext cx="3661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88">
              <a:spcBef>
                <a:spcPct val="50000"/>
              </a:spcBef>
              <a:spcAft>
                <a:spcPct val="0"/>
              </a:spcAft>
            </a:pPr>
            <a:r>
              <a:rPr lang="ar-MA" b="1" dirty="0">
                <a:solidFill>
                  <a:schemeClr val="bg1"/>
                </a:solidFill>
                <a:latin typeface="+mj-lt"/>
              </a:rPr>
              <a:t>مواجهة تداعيات جائحة </a:t>
            </a:r>
            <a:r>
              <a:rPr lang="ar-MA" b="1" dirty="0" err="1">
                <a:solidFill>
                  <a:schemeClr val="bg1"/>
                </a:solidFill>
                <a:latin typeface="+mj-lt"/>
              </a:rPr>
              <a:t>كوفيد</a:t>
            </a:r>
            <a:r>
              <a:rPr lang="ar-MA" b="1" dirty="0">
                <a:solidFill>
                  <a:schemeClr val="bg1"/>
                </a:solidFill>
                <a:latin typeface="+mj-lt"/>
              </a:rPr>
              <a:t> 19</a:t>
            </a:r>
          </a:p>
        </p:txBody>
      </p:sp>
      <p:sp>
        <p:nvSpPr>
          <p:cNvPr id="34" name="Text Box 400">
            <a:extLst>
              <a:ext uri="{FF2B5EF4-FFF2-40B4-BE49-F238E27FC236}">
                <a16:creationId xmlns:a16="http://schemas.microsoft.com/office/drawing/2014/main" id="{C6B76EDF-DF38-4EE0-97A5-7C0AFFBCC71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7510" y="6185153"/>
            <a:ext cx="4356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lvl="1" algn="ctr" defTabSz="1042988" rtl="1">
              <a:spcBef>
                <a:spcPct val="50000"/>
              </a:spcBef>
              <a:spcAft>
                <a:spcPct val="0"/>
              </a:spcAft>
            </a:pPr>
            <a:r>
              <a:rPr lang="ar-MA" b="1" dirty="0">
                <a:solidFill>
                  <a:schemeClr val="bg1"/>
                </a:solidFill>
                <a:latin typeface="+mj-lt"/>
              </a:rPr>
              <a:t>النموذج التنموي الجديد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/ </a:t>
            </a:r>
            <a:r>
              <a:rPr lang="ar-MA" b="1" dirty="0">
                <a:solidFill>
                  <a:schemeClr val="bg1"/>
                </a:solidFill>
                <a:latin typeface="+mj-lt"/>
              </a:rPr>
              <a:t>البرنامج الحكومي</a:t>
            </a:r>
          </a:p>
        </p:txBody>
      </p:sp>
      <p:sp>
        <p:nvSpPr>
          <p:cNvPr id="35" name="Text Box 400">
            <a:extLst>
              <a:ext uri="{FF2B5EF4-FFF2-40B4-BE49-F238E27FC236}">
                <a16:creationId xmlns:a16="http://schemas.microsoft.com/office/drawing/2014/main" id="{A4D906FD-BA4A-4A1A-A225-A1917BB9934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37121" y="4432069"/>
            <a:ext cx="44781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اعتماد مرسوم وقرار جديدين يحددان اختصاصات وتنظيم وزارة الداخلية  ويواكبان الهندسة القانونية الجديدة في مجال اللامركزية</a:t>
            </a:r>
          </a:p>
        </p:txBody>
      </p:sp>
      <p:sp>
        <p:nvSpPr>
          <p:cNvPr id="36" name="Text Box 400">
            <a:extLst>
              <a:ext uri="{FF2B5EF4-FFF2-40B4-BE49-F238E27FC236}">
                <a16:creationId xmlns:a16="http://schemas.microsoft.com/office/drawing/2014/main" id="{4C728EEF-DFEE-4CC5-B899-028A0EC1600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837" y="4402660"/>
            <a:ext cx="36615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اعتماد القانون  55.19 المتعلق بتبسيط المساطر و الإجراءات الإدارية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B61B7B-CAD3-42E7-A6B5-AEA3D872293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السياق العام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00">
            <a:extLst>
              <a:ext uri="{FF2B5EF4-FFF2-40B4-BE49-F238E27FC236}">
                <a16:creationId xmlns:a16="http://schemas.microsoft.com/office/drawing/2014/main" id="{40EACFFD-168E-4274-BB99-1CB94F7A228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440" y="3132936"/>
            <a:ext cx="39327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صدور مرسوم  جديد بمثابة ميثاق وطني </a:t>
            </a:r>
            <a:r>
              <a:rPr lang="ar-MA" sz="1600" b="1" dirty="0" err="1">
                <a:solidFill>
                  <a:schemeClr val="bg1"/>
                </a:solidFill>
                <a:latin typeface="+mj-lt"/>
              </a:rPr>
              <a:t>للاتمركز</a:t>
            </a:r>
            <a:r>
              <a:rPr lang="ar-MA" sz="1600" b="1" dirty="0">
                <a:solidFill>
                  <a:schemeClr val="bg1"/>
                </a:solidFill>
                <a:latin typeface="+mj-lt"/>
              </a:rPr>
              <a:t> الإداري استكمالا لصرح الجهوية المتقدمة</a:t>
            </a: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11BA138B-2A83-4DA3-A587-7300B246C50C}"/>
              </a:ext>
            </a:extLst>
          </p:cNvPr>
          <p:cNvSpPr>
            <a:spLocks/>
          </p:cNvSpPr>
          <p:nvPr/>
        </p:nvSpPr>
        <p:spPr bwMode="auto">
          <a:xfrm>
            <a:off x="247919" y="1390615"/>
            <a:ext cx="4435071" cy="1260330"/>
          </a:xfrm>
          <a:custGeom>
            <a:avLst/>
            <a:gdLst>
              <a:gd name="T0" fmla="*/ 0 w 1553"/>
              <a:gd name="T1" fmla="*/ 464 h 617"/>
              <a:gd name="T2" fmla="*/ 0 w 1553"/>
              <a:gd name="T3" fmla="*/ 464 h 617"/>
              <a:gd name="T4" fmla="*/ 0 w 1553"/>
              <a:gd name="T5" fmla="*/ 152 h 617"/>
              <a:gd name="T6" fmla="*/ 1392 w 1553"/>
              <a:gd name="T7" fmla="*/ 152 h 617"/>
              <a:gd name="T8" fmla="*/ 1392 w 1553"/>
              <a:gd name="T9" fmla="*/ 0 h 617"/>
              <a:gd name="T10" fmla="*/ 1552 w 1553"/>
              <a:gd name="T11" fmla="*/ 312 h 617"/>
              <a:gd name="T12" fmla="*/ 1392 w 1553"/>
              <a:gd name="T13" fmla="*/ 616 h 617"/>
              <a:gd name="T14" fmla="*/ 1392 w 1553"/>
              <a:gd name="T15" fmla="*/ 464 h 617"/>
              <a:gd name="T16" fmla="*/ 0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0" y="464"/>
                </a:moveTo>
                <a:lnTo>
                  <a:pt x="0" y="464"/>
                </a:lnTo>
                <a:lnTo>
                  <a:pt x="0" y="152"/>
                </a:lnTo>
                <a:lnTo>
                  <a:pt x="1392" y="152"/>
                </a:lnTo>
                <a:lnTo>
                  <a:pt x="1392" y="0"/>
                </a:lnTo>
                <a:lnTo>
                  <a:pt x="1552" y="312"/>
                </a:lnTo>
                <a:lnTo>
                  <a:pt x="1392" y="616"/>
                </a:lnTo>
                <a:lnTo>
                  <a:pt x="1392" y="464"/>
                </a:lnTo>
                <a:lnTo>
                  <a:pt x="0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5C0994B7-398A-4D03-9E83-D9802EEF5B43}"/>
              </a:ext>
            </a:extLst>
          </p:cNvPr>
          <p:cNvSpPr>
            <a:spLocks/>
          </p:cNvSpPr>
          <p:nvPr/>
        </p:nvSpPr>
        <p:spPr bwMode="auto">
          <a:xfrm>
            <a:off x="7017608" y="1428103"/>
            <a:ext cx="4980427" cy="1260330"/>
          </a:xfrm>
          <a:custGeom>
            <a:avLst/>
            <a:gdLst>
              <a:gd name="T0" fmla="*/ 1552 w 1553"/>
              <a:gd name="T1" fmla="*/ 464 h 617"/>
              <a:gd name="T2" fmla="*/ 1552 w 1553"/>
              <a:gd name="T3" fmla="*/ 464 h 617"/>
              <a:gd name="T4" fmla="*/ 1552 w 1553"/>
              <a:gd name="T5" fmla="*/ 152 h 617"/>
              <a:gd name="T6" fmla="*/ 160 w 1553"/>
              <a:gd name="T7" fmla="*/ 152 h 617"/>
              <a:gd name="T8" fmla="*/ 152 w 1553"/>
              <a:gd name="T9" fmla="*/ 0 h 617"/>
              <a:gd name="T10" fmla="*/ 0 w 1553"/>
              <a:gd name="T11" fmla="*/ 312 h 617"/>
              <a:gd name="T12" fmla="*/ 160 w 1553"/>
              <a:gd name="T13" fmla="*/ 616 h 617"/>
              <a:gd name="T14" fmla="*/ 160 w 1553"/>
              <a:gd name="T15" fmla="*/ 464 h 617"/>
              <a:gd name="T16" fmla="*/ 1552 w 1553"/>
              <a:gd name="T17" fmla="*/ 464 h 6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617"/>
              <a:gd name="T29" fmla="*/ 1553 w 1553"/>
              <a:gd name="T30" fmla="*/ 617 h 6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617">
                <a:moveTo>
                  <a:pt x="1552" y="464"/>
                </a:moveTo>
                <a:lnTo>
                  <a:pt x="1552" y="464"/>
                </a:lnTo>
                <a:lnTo>
                  <a:pt x="1552" y="152"/>
                </a:lnTo>
                <a:lnTo>
                  <a:pt x="160" y="152"/>
                </a:lnTo>
                <a:lnTo>
                  <a:pt x="152" y="0"/>
                </a:lnTo>
                <a:lnTo>
                  <a:pt x="0" y="312"/>
                </a:lnTo>
                <a:lnTo>
                  <a:pt x="160" y="616"/>
                </a:lnTo>
                <a:lnTo>
                  <a:pt x="160" y="464"/>
                </a:lnTo>
                <a:lnTo>
                  <a:pt x="1552" y="464"/>
                </a:lnTo>
              </a:path>
            </a:pathLst>
          </a:custGeom>
          <a:solidFill>
            <a:schemeClr val="accent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Text Box 400">
            <a:extLst>
              <a:ext uri="{FF2B5EF4-FFF2-40B4-BE49-F238E27FC236}">
                <a16:creationId xmlns:a16="http://schemas.microsoft.com/office/drawing/2014/main" id="{00B6635D-63E6-4549-9AA5-1575EAD11A3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2721" y="1756628"/>
            <a:ext cx="35568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ورش الجهوية المتقدمة وما ارتبط به من إصلاحات سياسية ودستورية جذرية في مجال اللامركزية</a:t>
            </a:r>
          </a:p>
        </p:txBody>
      </p:sp>
      <p:sp>
        <p:nvSpPr>
          <p:cNvPr id="26" name="Text Box 400">
            <a:extLst>
              <a:ext uri="{FF2B5EF4-FFF2-40B4-BE49-F238E27FC236}">
                <a16:creationId xmlns:a16="http://schemas.microsoft.com/office/drawing/2014/main" id="{BE9AA6F8-76DA-46FB-A214-E90C61C0DD5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6179" y="1803725"/>
            <a:ext cx="47718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ar-MA" sz="1600" b="1" dirty="0">
                <a:solidFill>
                  <a:schemeClr val="bg1"/>
                </a:solidFill>
                <a:latin typeface="+mj-lt"/>
              </a:rPr>
              <a:t>تخصيص دستور  2011، ولأول  مرة في تاريخ اللامركزية بالمغرب ، بابا بأكمله للجهات والجماعات الترابية الأخرى</a:t>
            </a:r>
          </a:p>
        </p:txBody>
      </p:sp>
    </p:spTree>
    <p:extLst>
      <p:ext uri="{BB962C8B-B14F-4D97-AF65-F5344CB8AC3E}">
        <p14:creationId xmlns:p14="http://schemas.microsoft.com/office/powerpoint/2010/main" val="96123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المرتكزات الأساسية لإستراتيجية المديرية العامة للجماعات الترابية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84BC8C-6C30-4D06-BD44-C757E6E5D865}"/>
              </a:ext>
            </a:extLst>
          </p:cNvPr>
          <p:cNvSpPr txBox="1"/>
          <p:nvPr/>
        </p:nvSpPr>
        <p:spPr>
          <a:xfrm>
            <a:off x="7938137" y="2815374"/>
            <a:ext cx="2411221" cy="106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buClr>
                <a:srgbClr val="0F72B8"/>
              </a:buClr>
              <a:tabLst>
                <a:tab pos="228600" algn="l"/>
              </a:tabLst>
            </a:pPr>
            <a:r>
              <a:rPr lang="ar-MA" sz="28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الرئيسية</a:t>
            </a:r>
            <a:endParaRPr lang="fr-FR" b="1" dirty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4843">
            <a:extLst>
              <a:ext uri="{FF2B5EF4-FFF2-40B4-BE49-F238E27FC236}">
                <a16:creationId xmlns:a16="http://schemas.microsoft.com/office/drawing/2014/main" id="{3310FFA9-ACC1-4F15-826B-FB6ECB6D2FDD}"/>
              </a:ext>
            </a:extLst>
          </p:cNvPr>
          <p:cNvSpPr>
            <a:spLocks noEditPoints="1"/>
          </p:cNvSpPr>
          <p:nvPr/>
        </p:nvSpPr>
        <p:spPr bwMode="auto">
          <a:xfrm>
            <a:off x="8824132" y="2020586"/>
            <a:ext cx="639229" cy="627005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8DC65C-F790-43EE-981A-933292BB80D5}"/>
              </a:ext>
            </a:extLst>
          </p:cNvPr>
          <p:cNvSpPr txBox="1"/>
          <p:nvPr/>
        </p:nvSpPr>
        <p:spPr>
          <a:xfrm>
            <a:off x="3016496" y="2815374"/>
            <a:ext cx="2758384" cy="106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buClr>
                <a:srgbClr val="0F72B8"/>
              </a:buClr>
              <a:tabLst>
                <a:tab pos="228600" algn="l"/>
              </a:tabLst>
            </a:pPr>
            <a:r>
              <a:rPr lang="ar-MA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الرؤية الاستراتيجية</a:t>
            </a:r>
            <a:endParaRPr lang="fr-FR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chemeClr val="accent5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F660DC-225B-4F6F-ADFC-D125FE3B6FE9}"/>
              </a:ext>
            </a:extLst>
          </p:cNvPr>
          <p:cNvSpPr txBox="1"/>
          <p:nvPr/>
        </p:nvSpPr>
        <p:spPr>
          <a:xfrm>
            <a:off x="7121101" y="4180703"/>
            <a:ext cx="4621529" cy="116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المواكبة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القانونية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والتقنية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والمالية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للجماعات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الترابية</a:t>
            </a:r>
            <a:endParaRPr lang="fr-FR" b="1" dirty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026AF7-C79A-4307-BF9A-CB2288D45617}"/>
              </a:ext>
            </a:extLst>
          </p:cNvPr>
          <p:cNvSpPr txBox="1"/>
          <p:nvPr/>
        </p:nvSpPr>
        <p:spPr>
          <a:xfrm>
            <a:off x="130629" y="3990997"/>
            <a:ext cx="58671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buSzPts val="1200"/>
              <a:buFont typeface="Symbol" panose="05050102010706020507" pitchFamily="18" charset="2"/>
              <a:buChar char=""/>
              <a:tabLst>
                <a:tab pos="809625" algn="r"/>
              </a:tabLs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تنمية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مستدامة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ومندمجة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وتضامنية</a:t>
            </a:r>
            <a:endParaRPr lang="ar-MA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342900" indent="-342900" algn="just" rtl="1">
              <a:buSzPts val="1200"/>
              <a:buFont typeface="Symbol" panose="05050102010706020507" pitchFamily="18" charset="2"/>
              <a:buChar char=""/>
              <a:tabLst>
                <a:tab pos="809625" algn="r"/>
              </a:tabLst>
            </a:pPr>
            <a:endParaRPr lang="ar-MA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342900" indent="-342900" algn="just" rtl="1">
              <a:buSzPts val="1200"/>
              <a:buFont typeface="Symbol" panose="05050102010706020507" pitchFamily="18" charset="2"/>
              <a:buChar char=""/>
              <a:tabLst>
                <a:tab pos="809625" algn="r"/>
              </a:tabLs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مجالات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ترابية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ar-M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أكثر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جاذبية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ar-M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و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تنافسي</a:t>
            </a:r>
            <a:r>
              <a:rPr lang="ar-M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ة</a:t>
            </a:r>
          </a:p>
          <a:p>
            <a:pPr marL="342900" lvl="0" indent="-342900" algn="just" rtl="1"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09625" algn="r"/>
              </a:tabLst>
            </a:pPr>
            <a:endParaRPr lang="ar-MA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09625" algn="r"/>
              </a:tabLst>
            </a:pPr>
            <a:r>
              <a:rPr lang="ar-M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خدمات ذات جودة عالية لفائدة المواطنين و المقاولات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F0654CC-4035-4D80-8E88-C557AB5C1156}"/>
              </a:ext>
            </a:extLst>
          </p:cNvPr>
          <p:cNvCxnSpPr>
            <a:cxnSpLocks/>
          </p:cNvCxnSpPr>
          <p:nvPr/>
        </p:nvCxnSpPr>
        <p:spPr>
          <a:xfrm flipH="1">
            <a:off x="6487847" y="4091907"/>
            <a:ext cx="1" cy="158558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325">
            <a:extLst>
              <a:ext uri="{FF2B5EF4-FFF2-40B4-BE49-F238E27FC236}">
                <a16:creationId xmlns:a16="http://schemas.microsoft.com/office/drawing/2014/main" id="{AEC4A400-F21E-4615-B6FF-E1B24065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515" y="2020586"/>
            <a:ext cx="462346" cy="622475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06938" tIns="53469" rIns="106938" bIns="53469" anchor="ctr"/>
          <a:lstStyle/>
          <a:p>
            <a:pPr>
              <a:defRPr/>
            </a:pPr>
            <a:endParaRPr lang="en-US" sz="877" dirty="0">
              <a:ea typeface="SimSun" charset="0"/>
            </a:endParaRPr>
          </a:p>
        </p:txBody>
      </p:sp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2D4FBE08-F3FF-4775-9F6A-DDC0679BD6C5}"/>
              </a:ext>
            </a:extLst>
          </p:cNvPr>
          <p:cNvSpPr/>
          <p:nvPr/>
        </p:nvSpPr>
        <p:spPr>
          <a:xfrm rot="10800000">
            <a:off x="6500239" y="4707185"/>
            <a:ext cx="123239" cy="1775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6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المهمة الرئيسية للمديرية العامة للجماعات الترابية</a:t>
            </a:r>
            <a:endParaRPr lang="fr-FR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rgbClr val="FFC000"/>
                </a:solidFill>
                <a:latin typeface="Century Gothic" pitchFamily="34" charset="0"/>
              </a:rPr>
              <a:t>المواكبة القانونية والتقنية والمالية للجماعات الترابية </a:t>
            </a:r>
          </a:p>
        </p:txBody>
      </p:sp>
      <p:grpSp>
        <p:nvGrpSpPr>
          <p:cNvPr id="15" name="Group 126">
            <a:extLst>
              <a:ext uri="{FF2B5EF4-FFF2-40B4-BE49-F238E27FC236}">
                <a16:creationId xmlns:a16="http://schemas.microsoft.com/office/drawing/2014/main" id="{048E76E9-E826-4F63-A233-C36D8B43B820}"/>
              </a:ext>
            </a:extLst>
          </p:cNvPr>
          <p:cNvGrpSpPr/>
          <p:nvPr/>
        </p:nvGrpSpPr>
        <p:grpSpPr>
          <a:xfrm>
            <a:off x="3215515" y="1289148"/>
            <a:ext cx="5648099" cy="5287334"/>
            <a:chOff x="3233734" y="2349097"/>
            <a:chExt cx="4043191" cy="4121588"/>
          </a:xfrm>
        </p:grpSpPr>
        <p:grpSp>
          <p:nvGrpSpPr>
            <p:cNvPr id="16" name="Group 52">
              <a:extLst>
                <a:ext uri="{FF2B5EF4-FFF2-40B4-BE49-F238E27FC236}">
                  <a16:creationId xmlns:a16="http://schemas.microsoft.com/office/drawing/2014/main" id="{8A4D394D-3BDF-4929-82DE-649E198502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67931" y="2826424"/>
              <a:ext cx="3181330" cy="3199613"/>
              <a:chOff x="4230" y="2242"/>
              <a:chExt cx="1044" cy="1050"/>
            </a:xfrm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13767F2D-3603-4A35-B0DF-0C7731EF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8" y="413"/>
                  </a:cxn>
                  <a:cxn ang="0">
                    <a:pos x="0" y="0"/>
                  </a:cxn>
                  <a:cxn ang="0">
                    <a:pos x="0" y="1400"/>
                  </a:cxn>
                  <a:cxn ang="0">
                    <a:pos x="988" y="413"/>
                  </a:cxn>
                </a:cxnLst>
                <a:rect l="0" t="0" r="r" b="b"/>
                <a:pathLst>
                  <a:path w="988" h="1400">
                    <a:moveTo>
                      <a:pt x="988" y="413"/>
                    </a:moveTo>
                    <a:cubicBezTo>
                      <a:pt x="726" y="149"/>
                      <a:pt x="371" y="0"/>
                      <a:pt x="0" y="0"/>
                    </a:cubicBezTo>
                    <a:lnTo>
                      <a:pt x="0" y="1400"/>
                    </a:lnTo>
                    <a:lnTo>
                      <a:pt x="988" y="41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54">
                <a:extLst>
                  <a:ext uri="{FF2B5EF4-FFF2-40B4-BE49-F238E27FC236}">
                    <a16:creationId xmlns:a16="http://schemas.microsoft.com/office/drawing/2014/main" id="{0CEF73B2-D3E8-4AE0-A287-7B51A9848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2397"/>
                <a:ext cx="522" cy="370"/>
              </a:xfrm>
              <a:custGeom>
                <a:avLst/>
                <a:gdLst/>
                <a:ahLst/>
                <a:cxnLst>
                  <a:cxn ang="0">
                    <a:pos x="1392" y="987"/>
                  </a:cxn>
                  <a:cxn ang="0">
                    <a:pos x="988" y="0"/>
                  </a:cxn>
                  <a:cxn ang="0">
                    <a:pos x="0" y="987"/>
                  </a:cxn>
                  <a:cxn ang="0">
                    <a:pos x="1392" y="987"/>
                  </a:cxn>
                </a:cxnLst>
                <a:rect l="0" t="0" r="r" b="b"/>
                <a:pathLst>
                  <a:path w="1392" h="987">
                    <a:moveTo>
                      <a:pt x="1392" y="987"/>
                    </a:moveTo>
                    <a:cubicBezTo>
                      <a:pt x="1392" y="618"/>
                      <a:pt x="1247" y="263"/>
                      <a:pt x="988" y="0"/>
                    </a:cubicBezTo>
                    <a:lnTo>
                      <a:pt x="0" y="987"/>
                    </a:lnTo>
                    <a:lnTo>
                      <a:pt x="1392" y="98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55">
                <a:extLst>
                  <a:ext uri="{FF2B5EF4-FFF2-40B4-BE49-F238E27FC236}">
                    <a16:creationId xmlns:a16="http://schemas.microsoft.com/office/drawing/2014/main" id="{817BF27C-83E9-4591-97B5-B4B399B7F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2767"/>
                <a:ext cx="522" cy="370"/>
              </a:xfrm>
              <a:custGeom>
                <a:avLst/>
                <a:gdLst/>
                <a:ahLst/>
                <a:cxnLst>
                  <a:cxn ang="0">
                    <a:pos x="988" y="988"/>
                  </a:cxn>
                  <a:cxn ang="0">
                    <a:pos x="1392" y="0"/>
                  </a:cxn>
                  <a:cxn ang="0">
                    <a:pos x="0" y="0"/>
                  </a:cxn>
                  <a:cxn ang="0">
                    <a:pos x="988" y="988"/>
                  </a:cxn>
                </a:cxnLst>
                <a:rect l="0" t="0" r="r" b="b"/>
                <a:pathLst>
                  <a:path w="1392" h="988">
                    <a:moveTo>
                      <a:pt x="988" y="988"/>
                    </a:moveTo>
                    <a:cubicBezTo>
                      <a:pt x="1247" y="725"/>
                      <a:pt x="1392" y="370"/>
                      <a:pt x="1392" y="0"/>
                    </a:cubicBezTo>
                    <a:lnTo>
                      <a:pt x="0" y="0"/>
                    </a:lnTo>
                    <a:lnTo>
                      <a:pt x="988" y="9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56">
                <a:extLst>
                  <a:ext uri="{FF2B5EF4-FFF2-40B4-BE49-F238E27FC236}">
                    <a16:creationId xmlns:a16="http://schemas.microsoft.com/office/drawing/2014/main" id="{43DDF18D-2EFC-41BA-B16D-0D95B4EAA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1400"/>
                  </a:cxn>
                  <a:cxn ang="0">
                    <a:pos x="988" y="988"/>
                  </a:cxn>
                  <a:cxn ang="0">
                    <a:pos x="0" y="0"/>
                  </a:cxn>
                  <a:cxn ang="0">
                    <a:pos x="0" y="1400"/>
                  </a:cxn>
                </a:cxnLst>
                <a:rect l="0" t="0" r="r" b="b"/>
                <a:pathLst>
                  <a:path w="988" h="1400">
                    <a:moveTo>
                      <a:pt x="0" y="1400"/>
                    </a:moveTo>
                    <a:cubicBezTo>
                      <a:pt x="371" y="1400"/>
                      <a:pt x="726" y="1252"/>
                      <a:pt x="988" y="988"/>
                    </a:cubicBezTo>
                    <a:lnTo>
                      <a:pt x="0" y="0"/>
                    </a:lnTo>
                    <a:lnTo>
                      <a:pt x="0" y="14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57">
                <a:extLst>
                  <a:ext uri="{FF2B5EF4-FFF2-40B4-BE49-F238E27FC236}">
                    <a16:creationId xmlns:a16="http://schemas.microsoft.com/office/drawing/2014/main" id="{6CEC5680-D3D6-4D1C-8B66-4195BFBEE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988"/>
                  </a:cxn>
                  <a:cxn ang="0">
                    <a:pos x="987" y="1400"/>
                  </a:cxn>
                  <a:cxn ang="0">
                    <a:pos x="987" y="0"/>
                  </a:cxn>
                  <a:cxn ang="0">
                    <a:pos x="0" y="988"/>
                  </a:cxn>
                </a:cxnLst>
                <a:rect l="0" t="0" r="r" b="b"/>
                <a:pathLst>
                  <a:path w="987" h="1400">
                    <a:moveTo>
                      <a:pt x="0" y="988"/>
                    </a:moveTo>
                    <a:cubicBezTo>
                      <a:pt x="262" y="1252"/>
                      <a:pt x="617" y="1400"/>
                      <a:pt x="987" y="1400"/>
                    </a:cubicBezTo>
                    <a:lnTo>
                      <a:pt x="987" y="0"/>
                    </a:lnTo>
                    <a:lnTo>
                      <a:pt x="0" y="988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58">
                <a:extLst>
                  <a:ext uri="{FF2B5EF4-FFF2-40B4-BE49-F238E27FC236}">
                    <a16:creationId xmlns:a16="http://schemas.microsoft.com/office/drawing/2014/main" id="{1F4DA645-4C8E-4E2B-86E0-271857AA5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767"/>
                <a:ext cx="522" cy="3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5" y="988"/>
                  </a:cxn>
                  <a:cxn ang="0">
                    <a:pos x="1392" y="0"/>
                  </a:cxn>
                  <a:cxn ang="0">
                    <a:pos x="0" y="0"/>
                  </a:cxn>
                </a:cxnLst>
                <a:rect l="0" t="0" r="r" b="b"/>
                <a:pathLst>
                  <a:path w="1392" h="988">
                    <a:moveTo>
                      <a:pt x="0" y="0"/>
                    </a:moveTo>
                    <a:cubicBezTo>
                      <a:pt x="0" y="370"/>
                      <a:pt x="146" y="725"/>
                      <a:pt x="405" y="988"/>
                    </a:cubicBezTo>
                    <a:lnTo>
                      <a:pt x="13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59">
                <a:extLst>
                  <a:ext uri="{FF2B5EF4-FFF2-40B4-BE49-F238E27FC236}">
                    <a16:creationId xmlns:a16="http://schemas.microsoft.com/office/drawing/2014/main" id="{FB73801E-7B3C-40DE-A1F7-82B555177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397"/>
                <a:ext cx="522" cy="370"/>
              </a:xfrm>
              <a:custGeom>
                <a:avLst/>
                <a:gdLst/>
                <a:ahLst/>
                <a:cxnLst>
                  <a:cxn ang="0">
                    <a:pos x="405" y="0"/>
                  </a:cxn>
                  <a:cxn ang="0">
                    <a:pos x="0" y="987"/>
                  </a:cxn>
                  <a:cxn ang="0">
                    <a:pos x="1392" y="987"/>
                  </a:cxn>
                  <a:cxn ang="0">
                    <a:pos x="405" y="0"/>
                  </a:cxn>
                </a:cxnLst>
                <a:rect l="0" t="0" r="r" b="b"/>
                <a:pathLst>
                  <a:path w="1392" h="987">
                    <a:moveTo>
                      <a:pt x="405" y="0"/>
                    </a:moveTo>
                    <a:cubicBezTo>
                      <a:pt x="146" y="263"/>
                      <a:pt x="0" y="618"/>
                      <a:pt x="0" y="987"/>
                    </a:cubicBezTo>
                    <a:lnTo>
                      <a:pt x="1392" y="987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60">
                <a:extLst>
                  <a:ext uri="{FF2B5EF4-FFF2-40B4-BE49-F238E27FC236}">
                    <a16:creationId xmlns:a16="http://schemas.microsoft.com/office/drawing/2014/main" id="{020D5F25-7436-41F8-B76C-AFC4535AC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7" y="0"/>
                  </a:cxn>
                  <a:cxn ang="0">
                    <a:pos x="0" y="413"/>
                  </a:cxn>
                  <a:cxn ang="0">
                    <a:pos x="987" y="1400"/>
                  </a:cxn>
                  <a:cxn ang="0">
                    <a:pos x="987" y="0"/>
                  </a:cxn>
                </a:cxnLst>
                <a:rect l="0" t="0" r="r" b="b"/>
                <a:pathLst>
                  <a:path w="987" h="1400">
                    <a:moveTo>
                      <a:pt x="987" y="0"/>
                    </a:moveTo>
                    <a:cubicBezTo>
                      <a:pt x="617" y="0"/>
                      <a:pt x="262" y="149"/>
                      <a:pt x="0" y="413"/>
                    </a:cubicBezTo>
                    <a:lnTo>
                      <a:pt x="987" y="1400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7" name="Oval 99">
              <a:extLst>
                <a:ext uri="{FF2B5EF4-FFF2-40B4-BE49-F238E27FC236}">
                  <a16:creationId xmlns:a16="http://schemas.microsoft.com/office/drawing/2014/main" id="{C5D6E115-9D8A-449B-B3CA-2AD1A3DA76DA}"/>
                </a:ext>
              </a:extLst>
            </p:cNvPr>
            <p:cNvSpPr/>
            <p:nvPr/>
          </p:nvSpPr>
          <p:spPr bwMode="ltGray">
            <a:xfrm>
              <a:off x="3233734" y="4495238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Oval 100">
              <a:extLst>
                <a:ext uri="{FF2B5EF4-FFF2-40B4-BE49-F238E27FC236}">
                  <a16:creationId xmlns:a16="http://schemas.microsoft.com/office/drawing/2014/main" id="{18E7AC1A-38DD-4955-AD25-7F6A99E4C884}"/>
                </a:ext>
              </a:extLst>
            </p:cNvPr>
            <p:cNvSpPr/>
            <p:nvPr/>
          </p:nvSpPr>
          <p:spPr bwMode="ltGray">
            <a:xfrm>
              <a:off x="3233734" y="327819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2"/>
                </a:solidFill>
                <a:latin typeface="Georgia" pitchFamily="18" charset="0"/>
              </a:endParaRPr>
            </a:p>
          </p:txBody>
        </p:sp>
        <p:sp>
          <p:nvSpPr>
            <p:cNvPr id="19" name="Oval 101">
              <a:extLst>
                <a:ext uri="{FF2B5EF4-FFF2-40B4-BE49-F238E27FC236}">
                  <a16:creationId xmlns:a16="http://schemas.microsoft.com/office/drawing/2014/main" id="{D9FA1AD2-F45C-4E2B-A31E-48083C83B353}"/>
                </a:ext>
              </a:extLst>
            </p:cNvPr>
            <p:cNvSpPr/>
            <p:nvPr/>
          </p:nvSpPr>
          <p:spPr bwMode="ltGray">
            <a:xfrm>
              <a:off x="6196925" y="4495238"/>
              <a:ext cx="1080000" cy="1080000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Oval 102">
              <a:extLst>
                <a:ext uri="{FF2B5EF4-FFF2-40B4-BE49-F238E27FC236}">
                  <a16:creationId xmlns:a16="http://schemas.microsoft.com/office/drawing/2014/main" id="{78437C92-712D-4DC2-A71A-6D8D88817024}"/>
                </a:ext>
              </a:extLst>
            </p:cNvPr>
            <p:cNvSpPr/>
            <p:nvPr/>
          </p:nvSpPr>
          <p:spPr bwMode="ltGray">
            <a:xfrm>
              <a:off x="6196925" y="3278190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Oval 103">
              <a:extLst>
                <a:ext uri="{FF2B5EF4-FFF2-40B4-BE49-F238E27FC236}">
                  <a16:creationId xmlns:a16="http://schemas.microsoft.com/office/drawing/2014/main" id="{A6DF057F-6651-49E5-B3BA-E314E7A4ABAF}"/>
                </a:ext>
              </a:extLst>
            </p:cNvPr>
            <p:cNvSpPr/>
            <p:nvPr/>
          </p:nvSpPr>
          <p:spPr bwMode="ltGray">
            <a:xfrm>
              <a:off x="5336230" y="2349097"/>
              <a:ext cx="1080000" cy="10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Oval 104">
              <a:extLst>
                <a:ext uri="{FF2B5EF4-FFF2-40B4-BE49-F238E27FC236}">
                  <a16:creationId xmlns:a16="http://schemas.microsoft.com/office/drawing/2014/main" id="{DCB0B43E-F181-4433-932B-55C52CD14197}"/>
                </a:ext>
              </a:extLst>
            </p:cNvPr>
            <p:cNvSpPr/>
            <p:nvPr/>
          </p:nvSpPr>
          <p:spPr bwMode="ltGray">
            <a:xfrm>
              <a:off x="4094311" y="234909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Oval 105">
              <a:extLst>
                <a:ext uri="{FF2B5EF4-FFF2-40B4-BE49-F238E27FC236}">
                  <a16:creationId xmlns:a16="http://schemas.microsoft.com/office/drawing/2014/main" id="{26DD552C-6EA7-4835-B0FA-9C8517339B70}"/>
                </a:ext>
              </a:extLst>
            </p:cNvPr>
            <p:cNvSpPr/>
            <p:nvPr/>
          </p:nvSpPr>
          <p:spPr bwMode="ltGray">
            <a:xfrm>
              <a:off x="5336230" y="5390685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Oval 106">
              <a:extLst>
                <a:ext uri="{FF2B5EF4-FFF2-40B4-BE49-F238E27FC236}">
                  <a16:creationId xmlns:a16="http://schemas.microsoft.com/office/drawing/2014/main" id="{26A1A8AF-F85E-4995-837F-9DB8A157A8B1}"/>
                </a:ext>
              </a:extLst>
            </p:cNvPr>
            <p:cNvSpPr/>
            <p:nvPr/>
          </p:nvSpPr>
          <p:spPr bwMode="ltGray">
            <a:xfrm>
              <a:off x="4094311" y="539068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Oval 110">
              <a:extLst>
                <a:ext uri="{FF2B5EF4-FFF2-40B4-BE49-F238E27FC236}">
                  <a16:creationId xmlns:a16="http://schemas.microsoft.com/office/drawing/2014/main" id="{56CA8611-5006-4651-A1FD-DED6DFF54F9B}"/>
                </a:ext>
              </a:extLst>
            </p:cNvPr>
            <p:cNvSpPr/>
            <p:nvPr/>
          </p:nvSpPr>
          <p:spPr bwMode="ltGray">
            <a:xfrm>
              <a:off x="3323734" y="3368190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الرأسمال البشري</a:t>
              </a:r>
              <a:endParaRPr lang="fr-FR" sz="1200" b="1" i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Oval 111">
              <a:extLst>
                <a:ext uri="{FF2B5EF4-FFF2-40B4-BE49-F238E27FC236}">
                  <a16:creationId xmlns:a16="http://schemas.microsoft.com/office/drawing/2014/main" id="{A440D315-C846-4599-B9E6-5FEFBFB3B4E4}"/>
                </a:ext>
              </a:extLst>
            </p:cNvPr>
            <p:cNvSpPr/>
            <p:nvPr/>
          </p:nvSpPr>
          <p:spPr bwMode="ltGray">
            <a:xfrm>
              <a:off x="6282039" y="3368190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المرافق العمومية</a:t>
              </a:r>
              <a:endParaRPr lang="fr-FR" sz="1200" b="1" i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8" name="Oval 112">
              <a:extLst>
                <a:ext uri="{FF2B5EF4-FFF2-40B4-BE49-F238E27FC236}">
                  <a16:creationId xmlns:a16="http://schemas.microsoft.com/office/drawing/2014/main" id="{FC33E07E-241B-45FA-B69D-B076ABD0D75B}"/>
                </a:ext>
              </a:extLst>
            </p:cNvPr>
            <p:cNvSpPr/>
            <p:nvPr/>
          </p:nvSpPr>
          <p:spPr bwMode="ltGray">
            <a:xfrm>
              <a:off x="3323734" y="45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المالية</a:t>
              </a:r>
              <a:endParaRPr lang="fr-FR" sz="1200" b="1" i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9" name="Oval 113">
              <a:extLst>
                <a:ext uri="{FF2B5EF4-FFF2-40B4-BE49-F238E27FC236}">
                  <a16:creationId xmlns:a16="http://schemas.microsoft.com/office/drawing/2014/main" id="{79B54AE1-EAD8-456D-B8F3-F03CA61D62AC}"/>
                </a:ext>
              </a:extLst>
            </p:cNvPr>
            <p:cNvSpPr/>
            <p:nvPr/>
          </p:nvSpPr>
          <p:spPr bwMode="ltGray">
            <a:xfrm>
              <a:off x="6282039" y="45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000" b="1" i="1" dirty="0">
                <a:solidFill>
                  <a:schemeClr val="accent5"/>
                </a:solidFill>
                <a:latin typeface="Georgia" pitchFamily="18" charset="0"/>
              </a:endParaRPr>
            </a:p>
          </p:txBody>
        </p:sp>
        <p:sp>
          <p:nvSpPr>
            <p:cNvPr id="30" name="Oval 114">
              <a:extLst>
                <a:ext uri="{FF2B5EF4-FFF2-40B4-BE49-F238E27FC236}">
                  <a16:creationId xmlns:a16="http://schemas.microsoft.com/office/drawing/2014/main" id="{445F908A-E8CA-4C2D-AEDC-CF0A98CF9A99}"/>
                </a:ext>
              </a:extLst>
            </p:cNvPr>
            <p:cNvSpPr/>
            <p:nvPr/>
          </p:nvSpPr>
          <p:spPr bwMode="ltGray">
            <a:xfrm>
              <a:off x="4189230" y="54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900" b="1" i="1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31" name="Oval 115">
              <a:extLst>
                <a:ext uri="{FF2B5EF4-FFF2-40B4-BE49-F238E27FC236}">
                  <a16:creationId xmlns:a16="http://schemas.microsoft.com/office/drawing/2014/main" id="{362DD8FC-CE21-49E1-9D10-E916AEA6A8DC}"/>
                </a:ext>
              </a:extLst>
            </p:cNvPr>
            <p:cNvSpPr/>
            <p:nvPr/>
          </p:nvSpPr>
          <p:spPr bwMode="ltGray">
            <a:xfrm>
              <a:off x="5429644" y="54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التنقلات</a:t>
              </a:r>
              <a:r>
                <a:rPr lang="ar-SA" sz="1800" b="1" dirty="0"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endParaRPr lang="fr-FR" sz="1200" b="1" i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32" name="Oval 116">
              <a:extLst>
                <a:ext uri="{FF2B5EF4-FFF2-40B4-BE49-F238E27FC236}">
                  <a16:creationId xmlns:a16="http://schemas.microsoft.com/office/drawing/2014/main" id="{12F81605-81D5-4D70-B988-4CCD4F5B08C3}"/>
                </a:ext>
              </a:extLst>
            </p:cNvPr>
            <p:cNvSpPr/>
            <p:nvPr/>
          </p:nvSpPr>
          <p:spPr bwMode="ltGray">
            <a:xfrm>
              <a:off x="4189230" y="2442312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الدعم</a:t>
              </a:r>
              <a:r>
                <a:rPr lang="ar-M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 و </a:t>
              </a:r>
              <a:r>
                <a:rPr lang="ar-SA" sz="1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المساعدة</a:t>
              </a:r>
              <a:endParaRPr lang="fr-FR" sz="1200" b="1" i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33" name="Oval 117">
              <a:extLst>
                <a:ext uri="{FF2B5EF4-FFF2-40B4-BE49-F238E27FC236}">
                  <a16:creationId xmlns:a16="http://schemas.microsoft.com/office/drawing/2014/main" id="{59BDF552-C7C5-42BD-B46B-8015405E2796}"/>
                </a:ext>
              </a:extLst>
            </p:cNvPr>
            <p:cNvSpPr/>
            <p:nvPr/>
          </p:nvSpPr>
          <p:spPr bwMode="ltGray">
            <a:xfrm>
              <a:off x="5429644" y="2442312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0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34" name="Oval 118">
              <a:extLst>
                <a:ext uri="{FF2B5EF4-FFF2-40B4-BE49-F238E27FC236}">
                  <a16:creationId xmlns:a16="http://schemas.microsoft.com/office/drawing/2014/main" id="{9424601D-3A5C-4AAF-B277-3A825C12D353}"/>
                </a:ext>
              </a:extLst>
            </p:cNvPr>
            <p:cNvSpPr/>
            <p:nvPr/>
          </p:nvSpPr>
          <p:spPr bwMode="ltGray">
            <a:xfrm>
              <a:off x="4410596" y="3564607"/>
              <a:ext cx="1714321" cy="171432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b="1" i="1">
                <a:solidFill>
                  <a:srgbClr val="968C6D"/>
                </a:solidFill>
                <a:latin typeface="Georgia" pitchFamily="18" charset="0"/>
              </a:endParaRPr>
            </a:p>
          </p:txBody>
        </p:sp>
        <p:sp>
          <p:nvSpPr>
            <p:cNvPr id="35" name="Oval 119">
              <a:extLst>
                <a:ext uri="{FF2B5EF4-FFF2-40B4-BE49-F238E27FC236}">
                  <a16:creationId xmlns:a16="http://schemas.microsoft.com/office/drawing/2014/main" id="{D6C50FC1-9A8D-476A-84B6-E082846EEB5E}"/>
                </a:ext>
              </a:extLst>
            </p:cNvPr>
            <p:cNvSpPr/>
            <p:nvPr/>
          </p:nvSpPr>
          <p:spPr bwMode="ltGray">
            <a:xfrm>
              <a:off x="4486796" y="3640807"/>
              <a:ext cx="1561921" cy="156192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900"/>
                </a:spcAft>
              </a:pPr>
              <a:endParaRPr lang="fr-FR" sz="1200" b="1" i="1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44" name="Group 141">
            <a:extLst>
              <a:ext uri="{FF2B5EF4-FFF2-40B4-BE49-F238E27FC236}">
                <a16:creationId xmlns:a16="http://schemas.microsoft.com/office/drawing/2014/main" id="{B2238285-005D-4345-8C1E-84DBCB4342E5}"/>
              </a:ext>
            </a:extLst>
          </p:cNvPr>
          <p:cNvGrpSpPr/>
          <p:nvPr/>
        </p:nvGrpSpPr>
        <p:grpSpPr>
          <a:xfrm>
            <a:off x="7749648" y="1502615"/>
            <a:ext cx="3717421" cy="395163"/>
            <a:chOff x="6239212" y="2196455"/>
            <a:chExt cx="2919912" cy="395163"/>
          </a:xfrm>
        </p:grpSpPr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B6916503-48FC-4FF9-84F6-BEE7A2827A5F}"/>
                </a:ext>
              </a:extLst>
            </p:cNvPr>
            <p:cNvSpPr/>
            <p:nvPr/>
          </p:nvSpPr>
          <p:spPr>
            <a:xfrm>
              <a:off x="6239212" y="2196455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1E33815E-9E54-4B65-9E34-07618F84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836" y="2283841"/>
              <a:ext cx="2588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accent6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التهيئة والتنمية الترابية</a:t>
              </a:r>
              <a:endParaRPr lang="fr-FR" sz="1600" b="1" i="1" kern="0" dirty="0">
                <a:solidFill>
                  <a:schemeClr val="accent6"/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47" name="Group 146">
            <a:extLst>
              <a:ext uri="{FF2B5EF4-FFF2-40B4-BE49-F238E27FC236}">
                <a16:creationId xmlns:a16="http://schemas.microsoft.com/office/drawing/2014/main" id="{D548C2C8-FBCB-4BFD-A0C7-50697A9C1FDD}"/>
              </a:ext>
            </a:extLst>
          </p:cNvPr>
          <p:cNvGrpSpPr/>
          <p:nvPr/>
        </p:nvGrpSpPr>
        <p:grpSpPr>
          <a:xfrm>
            <a:off x="8976814" y="2909048"/>
            <a:ext cx="2919912" cy="702939"/>
            <a:chOff x="7036065" y="3118796"/>
            <a:chExt cx="2919912" cy="702939"/>
          </a:xfrm>
        </p:grpSpPr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id="{381246E7-52BB-41AE-886E-611B79A516AA}"/>
                </a:ext>
              </a:extLst>
            </p:cNvPr>
            <p:cNvSpPr/>
            <p:nvPr/>
          </p:nvSpPr>
          <p:spPr>
            <a:xfrm>
              <a:off x="7036065" y="3118796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Georgia" pitchFamily="18" charset="0"/>
              </a:endParaRP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D1464C89-3C82-43B5-BCAE-D2896245A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065" y="3206182"/>
              <a:ext cx="291991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798513" eaLnBrk="0" hangingPunct="0">
                <a:spcAft>
                  <a:spcPts val="200"/>
                </a:spcAft>
                <a:defRPr/>
              </a:pPr>
              <a:r>
                <a:rPr lang="ar-SA" sz="2000" b="1" dirty="0">
                  <a:solidFill>
                    <a:schemeClr val="accent6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شبكات البنيات التحتية، التجهيزات والمرافق العمومية المحلية</a:t>
              </a:r>
              <a:endParaRPr lang="fr-FR" sz="1600" b="1" i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0" name="Group 128">
            <a:extLst>
              <a:ext uri="{FF2B5EF4-FFF2-40B4-BE49-F238E27FC236}">
                <a16:creationId xmlns:a16="http://schemas.microsoft.com/office/drawing/2014/main" id="{B55B38E1-1769-49E8-BEB6-0B495BFCF032}"/>
              </a:ext>
            </a:extLst>
          </p:cNvPr>
          <p:cNvGrpSpPr/>
          <p:nvPr/>
        </p:nvGrpSpPr>
        <p:grpSpPr>
          <a:xfrm>
            <a:off x="272844" y="2848452"/>
            <a:ext cx="2919912" cy="395163"/>
            <a:chOff x="568294" y="3118796"/>
            <a:chExt cx="2919912" cy="395163"/>
          </a:xfrm>
        </p:grpSpPr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2B2E1BEE-D66B-4DF8-A47E-1FE9360DEB67}"/>
                </a:ext>
              </a:extLst>
            </p:cNvPr>
            <p:cNvSpPr/>
            <p:nvPr/>
          </p:nvSpPr>
          <p:spPr>
            <a:xfrm flipH="1">
              <a:off x="568294" y="3118796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542E599C-9449-4DAF-AFE6-9CA3C4AE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29" y="3206182"/>
              <a:ext cx="25547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98513" eaLnBrk="0" hangingPunct="0">
                <a:spcAft>
                  <a:spcPts val="200"/>
                </a:spcAft>
                <a:defRPr/>
              </a:pPr>
              <a:r>
                <a:rPr lang="ar-MA" sz="20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تثمين</a:t>
              </a:r>
              <a:r>
                <a:rPr lang="ar-SA" sz="20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 الرأسمال البشري</a:t>
              </a:r>
              <a:endParaRPr lang="fr-FR" sz="1600" b="1" i="1" kern="0" dirty="0">
                <a:solidFill>
                  <a:schemeClr val="accent1"/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3" name="Group 150">
            <a:extLst>
              <a:ext uri="{FF2B5EF4-FFF2-40B4-BE49-F238E27FC236}">
                <a16:creationId xmlns:a16="http://schemas.microsoft.com/office/drawing/2014/main" id="{8DC437B0-485A-48CC-B636-21F828F8CF3E}"/>
              </a:ext>
            </a:extLst>
          </p:cNvPr>
          <p:cNvGrpSpPr/>
          <p:nvPr/>
        </p:nvGrpSpPr>
        <p:grpSpPr>
          <a:xfrm>
            <a:off x="724931" y="1503145"/>
            <a:ext cx="3911668" cy="702939"/>
            <a:chOff x="568294" y="3118796"/>
            <a:chExt cx="2919912" cy="702939"/>
          </a:xfrm>
        </p:grpSpPr>
        <p:sp>
          <p:nvSpPr>
            <p:cNvPr id="54" name="Freeform 153">
              <a:extLst>
                <a:ext uri="{FF2B5EF4-FFF2-40B4-BE49-F238E27FC236}">
                  <a16:creationId xmlns:a16="http://schemas.microsoft.com/office/drawing/2014/main" id="{DF45CE97-A315-4E47-A137-56C8C579BADB}"/>
                </a:ext>
              </a:extLst>
            </p:cNvPr>
            <p:cNvSpPr/>
            <p:nvPr/>
          </p:nvSpPr>
          <p:spPr>
            <a:xfrm flipH="1">
              <a:off x="568294" y="3118796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8372F29-C8FA-4456-A8F1-45F3547E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29" y="3206182"/>
              <a:ext cx="255471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798513" eaLnBrk="0" hangingPunct="0">
                <a:spcAft>
                  <a:spcPts val="200"/>
                </a:spcAft>
                <a:defRPr/>
              </a:pPr>
              <a:r>
                <a:rPr lang="ar-SA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الدعم </a:t>
              </a:r>
              <a:r>
                <a:rPr lang="ar-MA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\</a:t>
              </a:r>
              <a:r>
                <a:rPr lang="ar-SA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المساعدة  و المراقبة الإدارية القانونية والمالية</a:t>
              </a:r>
              <a:endParaRPr lang="fr-FR" sz="1600" b="1" i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6" name="Group 176">
            <a:extLst>
              <a:ext uri="{FF2B5EF4-FFF2-40B4-BE49-F238E27FC236}">
                <a16:creationId xmlns:a16="http://schemas.microsoft.com/office/drawing/2014/main" id="{6E3EFF3D-35D9-4360-A295-D9C2BA395DAE}"/>
              </a:ext>
            </a:extLst>
          </p:cNvPr>
          <p:cNvGrpSpPr/>
          <p:nvPr/>
        </p:nvGrpSpPr>
        <p:grpSpPr>
          <a:xfrm>
            <a:off x="235069" y="4351123"/>
            <a:ext cx="2919912" cy="895722"/>
            <a:chOff x="626588" y="4901133"/>
            <a:chExt cx="2919912" cy="895722"/>
          </a:xfrm>
        </p:grpSpPr>
        <p:sp>
          <p:nvSpPr>
            <p:cNvPr id="57" name="Freeform 163">
              <a:extLst>
                <a:ext uri="{FF2B5EF4-FFF2-40B4-BE49-F238E27FC236}">
                  <a16:creationId xmlns:a16="http://schemas.microsoft.com/office/drawing/2014/main" id="{44A3894A-7A30-4EC4-86A1-373C191E70D7}"/>
                </a:ext>
              </a:extLst>
            </p:cNvPr>
            <p:cNvSpPr/>
            <p:nvPr/>
          </p:nvSpPr>
          <p:spPr>
            <a:xfrm flipH="1" flipV="1">
              <a:off x="626588" y="5584603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rgbClr val="FFB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C50EAF64-BDBD-4724-BCB2-B80F8D65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23" y="4901133"/>
              <a:ext cx="25547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98513" eaLnBrk="0" hangingPunct="0">
                <a:spcAft>
                  <a:spcPts val="200"/>
                </a:spcAft>
                <a:defRPr/>
              </a:pPr>
              <a:r>
                <a:rPr lang="ar-SA" sz="2000" b="1" dirty="0">
                  <a:solidFill>
                    <a:schemeClr val="accent6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تنمية الممتلكات والموارد المالية</a:t>
              </a:r>
              <a:endParaRPr lang="fr-FR" sz="1600" b="1" i="1" kern="0" dirty="0">
                <a:solidFill>
                  <a:schemeClr val="accent6"/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9" name="Group 177">
            <a:extLst>
              <a:ext uri="{FF2B5EF4-FFF2-40B4-BE49-F238E27FC236}">
                <a16:creationId xmlns:a16="http://schemas.microsoft.com/office/drawing/2014/main" id="{12F52D4A-35AE-4CE7-8214-FE1571F8142C}"/>
              </a:ext>
            </a:extLst>
          </p:cNvPr>
          <p:cNvGrpSpPr/>
          <p:nvPr/>
        </p:nvGrpSpPr>
        <p:grpSpPr>
          <a:xfrm>
            <a:off x="630195" y="5774672"/>
            <a:ext cx="3708659" cy="740079"/>
            <a:chOff x="-162159" y="5056776"/>
            <a:chExt cx="3708659" cy="740079"/>
          </a:xfrm>
        </p:grpSpPr>
        <p:sp>
          <p:nvSpPr>
            <p:cNvPr id="60" name="Freeform 186">
              <a:extLst>
                <a:ext uri="{FF2B5EF4-FFF2-40B4-BE49-F238E27FC236}">
                  <a16:creationId xmlns:a16="http://schemas.microsoft.com/office/drawing/2014/main" id="{1A0DF0F4-7A55-47B9-BC3D-226D36EBD7A0}"/>
                </a:ext>
              </a:extLst>
            </p:cNvPr>
            <p:cNvSpPr/>
            <p:nvPr/>
          </p:nvSpPr>
          <p:spPr>
            <a:xfrm flipH="1" flipV="1">
              <a:off x="626588" y="5584603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6D5D75CD-B9A0-409E-8790-D12589D3A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159" y="5056776"/>
              <a:ext cx="335630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98513" eaLnBrk="0" hangingPunct="0">
                <a:spcAft>
                  <a:spcPts val="200"/>
                </a:spcAft>
                <a:defRPr/>
              </a:pPr>
              <a:r>
                <a:rPr lang="ar-MA" sz="20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</a:t>
              </a:r>
              <a:r>
                <a:rPr lang="ar-SA" sz="20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عصرنة والتحول الرقمي الذي يهم العمليات الداخلية ومرافق القرب</a:t>
              </a:r>
              <a:endParaRPr lang="fr-FR" sz="1600" b="1" i="1" kern="0" dirty="0">
                <a:solidFill>
                  <a:schemeClr val="accent1"/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62" name="Group 194">
            <a:extLst>
              <a:ext uri="{FF2B5EF4-FFF2-40B4-BE49-F238E27FC236}">
                <a16:creationId xmlns:a16="http://schemas.microsoft.com/office/drawing/2014/main" id="{415A2CD6-6636-4127-8C1C-0C9CBA9E1B56}"/>
              </a:ext>
            </a:extLst>
          </p:cNvPr>
          <p:cNvGrpSpPr/>
          <p:nvPr/>
        </p:nvGrpSpPr>
        <p:grpSpPr>
          <a:xfrm>
            <a:off x="8929945" y="4494387"/>
            <a:ext cx="2919912" cy="653580"/>
            <a:chOff x="7182039" y="5099892"/>
            <a:chExt cx="2919912" cy="653580"/>
          </a:xfrm>
        </p:grpSpPr>
        <p:sp>
          <p:nvSpPr>
            <p:cNvPr id="63" name="Freeform 189">
              <a:extLst>
                <a:ext uri="{FF2B5EF4-FFF2-40B4-BE49-F238E27FC236}">
                  <a16:creationId xmlns:a16="http://schemas.microsoft.com/office/drawing/2014/main" id="{C2FFA0F0-099C-41FF-9340-6F728C0C171A}"/>
                </a:ext>
              </a:extLst>
            </p:cNvPr>
            <p:cNvSpPr/>
            <p:nvPr/>
          </p:nvSpPr>
          <p:spPr>
            <a:xfrm flipV="1">
              <a:off x="7182039" y="5541220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64" name="Rectangle 10">
              <a:extLst>
                <a:ext uri="{FF2B5EF4-FFF2-40B4-BE49-F238E27FC236}">
                  <a16:creationId xmlns:a16="http://schemas.microsoft.com/office/drawing/2014/main" id="{39A9C870-6446-402E-A109-3F95332AE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232" y="5099892"/>
              <a:ext cx="255471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798513" eaLnBrk="0" hangingPunct="0">
                <a:spcAft>
                  <a:spcPts val="200"/>
                </a:spcAft>
                <a:defRPr/>
              </a:pPr>
              <a:r>
                <a:rPr lang="ar-SA" sz="2000" b="1" dirty="0">
                  <a:solidFill>
                    <a:schemeClr val="accent5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البيئة، الصحة والنظافة العموميتين</a:t>
              </a:r>
              <a:endParaRPr lang="fr-FR" sz="900" b="1" kern="0" dirty="0">
                <a:solidFill>
                  <a:schemeClr val="accent5"/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65" name="Group 195">
            <a:extLst>
              <a:ext uri="{FF2B5EF4-FFF2-40B4-BE49-F238E27FC236}">
                <a16:creationId xmlns:a16="http://schemas.microsoft.com/office/drawing/2014/main" id="{CAF1EDA1-8FF9-47A4-8E66-FFB7B21BCDAA}"/>
              </a:ext>
            </a:extLst>
          </p:cNvPr>
          <p:cNvGrpSpPr/>
          <p:nvPr/>
        </p:nvGrpSpPr>
        <p:grpSpPr>
          <a:xfrm>
            <a:off x="7891137" y="5834070"/>
            <a:ext cx="2919912" cy="553622"/>
            <a:chOff x="6239212" y="6107329"/>
            <a:chExt cx="2919912" cy="553622"/>
          </a:xfrm>
        </p:grpSpPr>
        <p:sp>
          <p:nvSpPr>
            <p:cNvPr id="66" name="Freeform 192">
              <a:extLst>
                <a:ext uri="{FF2B5EF4-FFF2-40B4-BE49-F238E27FC236}">
                  <a16:creationId xmlns:a16="http://schemas.microsoft.com/office/drawing/2014/main" id="{3BE0429E-5F6F-4F48-AB9F-9AD5EFCB34AD}"/>
                </a:ext>
              </a:extLst>
            </p:cNvPr>
            <p:cNvSpPr/>
            <p:nvPr/>
          </p:nvSpPr>
          <p:spPr>
            <a:xfrm flipV="1">
              <a:off x="6239212" y="6448699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Georgia" pitchFamily="18" charset="0"/>
              </a:endParaRPr>
            </a:p>
          </p:txBody>
        </p:sp>
        <p:sp>
          <p:nvSpPr>
            <p:cNvPr id="67" name="Rectangle 10">
              <a:extLst>
                <a:ext uri="{FF2B5EF4-FFF2-40B4-BE49-F238E27FC236}">
                  <a16:creationId xmlns:a16="http://schemas.microsoft.com/office/drawing/2014/main" id="{9D02F8C9-6542-4319-AE01-77A3FEFBE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405" y="6107329"/>
              <a:ext cx="25547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798513" eaLnBrk="0" hangingPunct="0">
                <a:spcAft>
                  <a:spcPts val="200"/>
                </a:spcAft>
                <a:defRPr/>
              </a:pPr>
              <a:r>
                <a:rPr lang="ar-SA" sz="2000" b="1" dirty="0">
                  <a:solidFill>
                    <a:schemeClr val="accent6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التنقلات الحضرية والنقل</a:t>
              </a:r>
              <a:endParaRPr lang="fr-FR" sz="1600" b="1" i="1" kern="0" dirty="0">
                <a:solidFill>
                  <a:schemeClr val="accent6"/>
                </a:solidFill>
                <a:latin typeface="Georgia" pitchFamily="18" charset="0"/>
                <a:cs typeface="Arial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EC9E25A-0315-4809-A933-DAAAED0C0D06}"/>
              </a:ext>
            </a:extLst>
          </p:cNvPr>
          <p:cNvSpPr/>
          <p:nvPr/>
        </p:nvSpPr>
        <p:spPr>
          <a:xfrm>
            <a:off x="7804815" y="4572366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البيئة</a:t>
            </a:r>
            <a:r>
              <a:rPr lang="ar-SA" sz="18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fr-FR" sz="12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24900-C652-4359-9A6A-FD63F69AEE0C}"/>
              </a:ext>
            </a:extLst>
          </p:cNvPr>
          <p:cNvSpPr/>
          <p:nvPr/>
        </p:nvSpPr>
        <p:spPr>
          <a:xfrm>
            <a:off x="6572875" y="1816056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التنمية</a:t>
            </a:r>
            <a:endParaRPr lang="fr-FR" sz="12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6D3C00E-B72F-4195-9AEA-B775E2AE00D0}"/>
              </a:ext>
            </a:extLst>
          </p:cNvPr>
          <p:cNvSpPr/>
          <p:nvPr/>
        </p:nvSpPr>
        <p:spPr>
          <a:xfrm>
            <a:off x="4428057" y="5772514"/>
            <a:ext cx="147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العصرنة والتحديث</a:t>
            </a:r>
            <a:endParaRPr lang="en-GB" sz="12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C8FE424-9F17-4F3E-B4FC-BDE8DB933C7D}"/>
              </a:ext>
            </a:extLst>
          </p:cNvPr>
          <p:cNvCxnSpPr>
            <a:cxnSpLocks/>
          </p:cNvCxnSpPr>
          <p:nvPr/>
        </p:nvCxnSpPr>
        <p:spPr>
          <a:xfrm>
            <a:off x="6044128" y="1901482"/>
            <a:ext cx="0" cy="9469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4D8625F-5988-463B-BBB2-FAB5D09E4B75}"/>
              </a:ext>
            </a:extLst>
          </p:cNvPr>
          <p:cNvSpPr/>
          <p:nvPr/>
        </p:nvSpPr>
        <p:spPr>
          <a:xfrm>
            <a:off x="4851680" y="3500591"/>
            <a:ext cx="2377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المواكبة القانونية والتقنية والمالية للجماعات الترابية </a:t>
            </a:r>
            <a:endParaRPr lang="en-GB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F04116B1-CDC8-4CDD-BD2F-AADF47658E37}"/>
              </a:ext>
            </a:extLst>
          </p:cNvPr>
          <p:cNvCxnSpPr>
            <a:cxnSpLocks/>
          </p:cNvCxnSpPr>
          <p:nvPr/>
        </p:nvCxnSpPr>
        <p:spPr>
          <a:xfrm>
            <a:off x="6044128" y="5059100"/>
            <a:ext cx="0" cy="9469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4843">
            <a:extLst>
              <a:ext uri="{FF2B5EF4-FFF2-40B4-BE49-F238E27FC236}">
                <a16:creationId xmlns:a16="http://schemas.microsoft.com/office/drawing/2014/main" id="{BD1ACA5B-C44A-4494-BD59-0AA19CFF9046}"/>
              </a:ext>
            </a:extLst>
          </p:cNvPr>
          <p:cNvSpPr>
            <a:spLocks noEditPoints="1"/>
          </p:cNvSpPr>
          <p:nvPr/>
        </p:nvSpPr>
        <p:spPr bwMode="auto">
          <a:xfrm>
            <a:off x="5840063" y="3068738"/>
            <a:ext cx="408127" cy="370952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0F189DC3-6B19-4A40-B585-A1B8EE17353F}"/>
              </a:ext>
            </a:extLst>
          </p:cNvPr>
          <p:cNvCxnSpPr>
            <a:cxnSpLocks/>
          </p:cNvCxnSpPr>
          <p:nvPr/>
        </p:nvCxnSpPr>
        <p:spPr>
          <a:xfrm>
            <a:off x="6044128" y="5990441"/>
            <a:ext cx="0" cy="86755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F8454E1-DE71-4CD2-AA06-5F8A7422D3EA}"/>
              </a:ext>
            </a:extLst>
          </p:cNvPr>
          <p:cNvSpPr txBox="1"/>
          <p:nvPr/>
        </p:nvSpPr>
        <p:spPr>
          <a:xfrm>
            <a:off x="6312131" y="6500822"/>
            <a:ext cx="996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المواكبة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66C44A6-6E72-4481-AD03-E791DBF40955}"/>
              </a:ext>
            </a:extLst>
          </p:cNvPr>
          <p:cNvSpPr txBox="1"/>
          <p:nvPr/>
        </p:nvSpPr>
        <p:spPr>
          <a:xfrm>
            <a:off x="4821382" y="6500822"/>
            <a:ext cx="996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sz="20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الدعامات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B899D583-0B75-4F17-957E-DFB1CF48723D}"/>
              </a:ext>
            </a:extLst>
          </p:cNvPr>
          <p:cNvSpPr/>
          <p:nvPr/>
        </p:nvSpPr>
        <p:spPr>
          <a:xfrm rot="5400000">
            <a:off x="6098391" y="6616922"/>
            <a:ext cx="210582" cy="167911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>
            <a:extLst>
              <a:ext uri="{FF2B5EF4-FFF2-40B4-BE49-F238E27FC236}">
                <a16:creationId xmlns:a16="http://schemas.microsoft.com/office/drawing/2014/main" id="{C7BE453D-4548-4710-ACB6-FFAAFD36D554}"/>
              </a:ext>
            </a:extLst>
          </p:cNvPr>
          <p:cNvSpPr/>
          <p:nvPr/>
        </p:nvSpPr>
        <p:spPr>
          <a:xfrm rot="16200000" flipH="1">
            <a:off x="5784016" y="6616922"/>
            <a:ext cx="210582" cy="1679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9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630127" y="2797318"/>
            <a:ext cx="109317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 rtl="1"/>
            <a:r>
              <a:rPr lang="ar-MA" altLang="ko-KR" sz="4400" dirty="0">
                <a:solidFill>
                  <a:schemeClr val="accent2">
                    <a:lumMod val="75000"/>
                  </a:schemeClr>
                </a:solidFill>
              </a:rPr>
              <a:t>البرنامج الاستراتيجي للمديرية العامة للجماعات الترابية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t="50283" r="27967" b="37051"/>
          <a:stretch/>
        </p:blipFill>
        <p:spPr>
          <a:xfrm>
            <a:off x="4665201" y="1294313"/>
            <a:ext cx="2683797" cy="408035"/>
          </a:xfrm>
          <a:prstGeom prst="rect">
            <a:avLst/>
          </a:prstGeom>
        </p:spPr>
      </p:pic>
      <p:pic>
        <p:nvPicPr>
          <p:cNvPr id="7" name="Picture 2" descr="D:\Data Big Ideas\Clients\DGCT\Charte graphique\Logos\DGCT\Logo DGCT VA.jpg">
            <a:extLst>
              <a:ext uri="{FF2B5EF4-FFF2-40B4-BE49-F238E27FC236}">
                <a16:creationId xmlns:a16="http://schemas.microsoft.com/office/drawing/2014/main" id="{10FE6FEF-E954-4F8B-8702-2372CE815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28548" b="13881"/>
          <a:stretch/>
        </p:blipFill>
        <p:spPr bwMode="auto">
          <a:xfrm>
            <a:off x="4797775" y="286130"/>
            <a:ext cx="2443734" cy="1008183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F9C62C-F06E-47C8-9943-1BFF96EA6D25}"/>
              </a:ext>
            </a:extLst>
          </p:cNvPr>
          <p:cNvSpPr txBox="1"/>
          <p:nvPr/>
        </p:nvSpPr>
        <p:spPr>
          <a:xfrm>
            <a:off x="2815244" y="3566759"/>
            <a:ext cx="618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وتطوير  البرنامج الاستراتيجي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6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171388" y="0"/>
            <a:ext cx="9510202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وضع برنامج عمل استراتيجي لتحقيق الرؤية الاستراتيجية للمديرية العامة للجماعات الترابية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الرهانات و التحديات</a:t>
            </a: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CE33BD0-7822-4A98-B48F-55C404E1E67A}"/>
              </a:ext>
            </a:extLst>
          </p:cNvPr>
          <p:cNvSpPr txBox="1"/>
          <p:nvPr/>
        </p:nvSpPr>
        <p:spPr>
          <a:xfrm rot="5400000">
            <a:off x="10872822" y="4825644"/>
            <a:ext cx="1314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الرهانات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60C5BB8-F5DE-4E1E-9F52-2360FF30C364}"/>
              </a:ext>
            </a:extLst>
          </p:cNvPr>
          <p:cNvSpPr txBox="1"/>
          <p:nvPr/>
        </p:nvSpPr>
        <p:spPr>
          <a:xfrm rot="5400000">
            <a:off x="10946062" y="2541503"/>
            <a:ext cx="1237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التحديات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3" name="Round Diagonal Corner Rectangle 53">
            <a:extLst>
              <a:ext uri="{FF2B5EF4-FFF2-40B4-BE49-F238E27FC236}">
                <a16:creationId xmlns:a16="http://schemas.microsoft.com/office/drawing/2014/main" id="{817AC1B5-2731-4492-9AF3-54CDC37A25F3}"/>
              </a:ext>
            </a:extLst>
          </p:cNvPr>
          <p:cNvSpPr/>
          <p:nvPr/>
        </p:nvSpPr>
        <p:spPr>
          <a:xfrm>
            <a:off x="167014" y="2044932"/>
            <a:ext cx="2120677" cy="223422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تنامي الحاجة لمواكبة الجماعات الترابية</a:t>
            </a:r>
            <a:endParaRPr lang="bg-BG" sz="1400" b="1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64" name="Round Diagonal Corner Rectangle 53">
            <a:extLst>
              <a:ext uri="{FF2B5EF4-FFF2-40B4-BE49-F238E27FC236}">
                <a16:creationId xmlns:a16="http://schemas.microsoft.com/office/drawing/2014/main" id="{B7E1FD58-CD26-4BBD-9A9E-724C601F3669}"/>
              </a:ext>
            </a:extLst>
          </p:cNvPr>
          <p:cNvSpPr/>
          <p:nvPr/>
        </p:nvSpPr>
        <p:spPr>
          <a:xfrm>
            <a:off x="167014" y="1596375"/>
            <a:ext cx="2120677" cy="731737"/>
          </a:xfrm>
          <a:prstGeom prst="round2DiagRect">
            <a:avLst>
              <a:gd name="adj1" fmla="val 4093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ar-MA" sz="2400" dirty="0">
                <a:latin typeface="Lato Light"/>
              </a:rPr>
              <a:t>الخاصة</a:t>
            </a:r>
            <a:r>
              <a:rPr lang="ar-MA" sz="2701" dirty="0">
                <a:latin typeface="Lato Light"/>
              </a:rPr>
              <a:t> </a:t>
            </a:r>
            <a:r>
              <a:rPr lang="ar-MA" sz="2400" dirty="0">
                <a:latin typeface="Lato Light"/>
              </a:rPr>
              <a:t>بالمديرية</a:t>
            </a:r>
            <a:endParaRPr lang="bg-BG" sz="2400" dirty="0">
              <a:latin typeface="Lato Light"/>
            </a:endParaRPr>
          </a:p>
        </p:txBody>
      </p:sp>
      <p:sp>
        <p:nvSpPr>
          <p:cNvPr id="65" name="Round Diagonal Corner Rectangle 53">
            <a:extLst>
              <a:ext uri="{FF2B5EF4-FFF2-40B4-BE49-F238E27FC236}">
                <a16:creationId xmlns:a16="http://schemas.microsoft.com/office/drawing/2014/main" id="{C4B00792-A218-4BF1-9AA4-9D291BC31E29}"/>
              </a:ext>
            </a:extLst>
          </p:cNvPr>
          <p:cNvSpPr/>
          <p:nvPr/>
        </p:nvSpPr>
        <p:spPr>
          <a:xfrm>
            <a:off x="167014" y="4399064"/>
            <a:ext cx="2120677" cy="1983807"/>
          </a:xfrm>
          <a:prstGeom prst="round2DiagRect">
            <a:avLst>
              <a:gd name="adj1" fmla="val 2044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dirty="0">
                <a:solidFill>
                  <a:schemeClr val="bg1"/>
                </a:solidFill>
                <a:latin typeface="Lato Light"/>
              </a:rPr>
              <a:t> تنظيم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dirty="0">
                <a:solidFill>
                  <a:schemeClr val="bg1"/>
                </a:solidFill>
                <a:latin typeface="Lato Light"/>
              </a:rPr>
              <a:t> تعبأة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dirty="0">
                <a:solidFill>
                  <a:schemeClr val="bg1"/>
                </a:solidFill>
                <a:latin typeface="Lato Light"/>
              </a:rPr>
              <a:t> قيادة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dirty="0">
                <a:solidFill>
                  <a:schemeClr val="bg1"/>
                </a:solidFill>
                <a:latin typeface="Lato Light"/>
              </a:rPr>
              <a:t> تواصل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dirty="0">
                <a:solidFill>
                  <a:schemeClr val="bg1"/>
                </a:solidFill>
                <a:latin typeface="Lato Light"/>
              </a:rPr>
              <a:t> مواكبة التغيير</a:t>
            </a:r>
          </a:p>
          <a:p>
            <a:pPr algn="ctr" rtl="1"/>
            <a:endParaRPr lang="bg-BG" sz="14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66" name="Round Diagonal Corner Rectangle 53">
            <a:extLst>
              <a:ext uri="{FF2B5EF4-FFF2-40B4-BE49-F238E27FC236}">
                <a16:creationId xmlns:a16="http://schemas.microsoft.com/office/drawing/2014/main" id="{B5482F1A-9575-4EEF-B9E9-53D76C98C884}"/>
              </a:ext>
            </a:extLst>
          </p:cNvPr>
          <p:cNvSpPr/>
          <p:nvPr/>
        </p:nvSpPr>
        <p:spPr>
          <a:xfrm>
            <a:off x="2354734" y="2044932"/>
            <a:ext cx="2120677" cy="223422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 rtl="1"/>
            <a:endParaRPr lang="ar-MA" sz="600" b="1" dirty="0">
              <a:solidFill>
                <a:schemeClr val="tx1"/>
              </a:solidFill>
              <a:latin typeface="Lato Light"/>
            </a:endParaRPr>
          </a:p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استمرار اتساع الهوة بين الموارد المالية و الحاجيات</a:t>
            </a:r>
          </a:p>
          <a:p>
            <a:pPr algn="ctr" rtl="1"/>
            <a:r>
              <a:rPr lang="fr-FR" sz="800" b="1" dirty="0">
                <a:solidFill>
                  <a:schemeClr val="tx1"/>
                </a:solidFill>
                <a:latin typeface="Lato Light"/>
              </a:rPr>
              <a:t>…</a:t>
            </a:r>
            <a:endParaRPr lang="ar-MA" sz="800" b="1" dirty="0">
              <a:solidFill>
                <a:schemeClr val="tx1"/>
              </a:solidFill>
              <a:latin typeface="Lato Light"/>
            </a:endParaRPr>
          </a:p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 موارد بشرية غير مؤهلة في الغالب</a:t>
            </a:r>
          </a:p>
          <a:p>
            <a:pPr algn="ctr" rtl="1"/>
            <a:r>
              <a:rPr lang="fr-FR" sz="800" b="1" dirty="0">
                <a:solidFill>
                  <a:schemeClr val="tx1"/>
                </a:solidFill>
                <a:latin typeface="Lato Light"/>
              </a:rPr>
              <a:t>…</a:t>
            </a:r>
            <a:endParaRPr lang="ar-MA" sz="800" b="1" dirty="0">
              <a:solidFill>
                <a:schemeClr val="tx1"/>
              </a:solidFill>
              <a:latin typeface="Lato Light"/>
            </a:endParaRPr>
          </a:p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إدارة و مرافق غير مسايرة لمتطلبات المواطن و المقاولة</a:t>
            </a:r>
          </a:p>
        </p:txBody>
      </p:sp>
      <p:sp>
        <p:nvSpPr>
          <p:cNvPr id="67" name="Round Diagonal Corner Rectangle 53">
            <a:extLst>
              <a:ext uri="{FF2B5EF4-FFF2-40B4-BE49-F238E27FC236}">
                <a16:creationId xmlns:a16="http://schemas.microsoft.com/office/drawing/2014/main" id="{F03E77D7-8F8C-45B3-AFC1-815D50349C65}"/>
              </a:ext>
            </a:extLst>
          </p:cNvPr>
          <p:cNvSpPr/>
          <p:nvPr/>
        </p:nvSpPr>
        <p:spPr>
          <a:xfrm>
            <a:off x="2354734" y="1596375"/>
            <a:ext cx="2120677" cy="731737"/>
          </a:xfrm>
          <a:prstGeom prst="round2DiagRect">
            <a:avLst>
              <a:gd name="adj1" fmla="val 40939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ar-MA" sz="2400" dirty="0">
                <a:latin typeface="Lato Light"/>
              </a:rPr>
              <a:t>الوسائل</a:t>
            </a:r>
            <a:endParaRPr lang="bg-BG" sz="2400" dirty="0">
              <a:latin typeface="Lato Light"/>
            </a:endParaRPr>
          </a:p>
        </p:txBody>
      </p:sp>
      <p:sp>
        <p:nvSpPr>
          <p:cNvPr id="68" name="Round Diagonal Corner Rectangle 53">
            <a:extLst>
              <a:ext uri="{FF2B5EF4-FFF2-40B4-BE49-F238E27FC236}">
                <a16:creationId xmlns:a16="http://schemas.microsoft.com/office/drawing/2014/main" id="{11765389-B7EC-4D5B-A0A1-A9B47B095191}"/>
              </a:ext>
            </a:extLst>
          </p:cNvPr>
          <p:cNvSpPr/>
          <p:nvPr/>
        </p:nvSpPr>
        <p:spPr>
          <a:xfrm>
            <a:off x="2354734" y="4399064"/>
            <a:ext cx="2120677" cy="1983807"/>
          </a:xfrm>
          <a:prstGeom prst="round2DiagRect">
            <a:avLst>
              <a:gd name="adj1" fmla="val 20447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مواردة مالية</a:t>
            </a:r>
            <a:r>
              <a:rPr lang="fr-FR" sz="1600" dirty="0">
                <a:solidFill>
                  <a:schemeClr val="bg1"/>
                </a:solidFill>
                <a:latin typeface="Lato Light"/>
              </a:rPr>
              <a:t> </a:t>
            </a:r>
            <a:r>
              <a:rPr lang="ar-MA" sz="1600" dirty="0">
                <a:solidFill>
                  <a:schemeClr val="bg1"/>
                </a:solidFill>
                <a:latin typeface="Lato Light"/>
              </a:rPr>
              <a:t> مدعمة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رأس مال بشري مؤهل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إدارة محلية عصرية (تحول رقمي) </a:t>
            </a:r>
            <a:endParaRPr lang="bg-BG" sz="16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69" name="Round Diagonal Corner Rectangle 53">
            <a:extLst>
              <a:ext uri="{FF2B5EF4-FFF2-40B4-BE49-F238E27FC236}">
                <a16:creationId xmlns:a16="http://schemas.microsoft.com/office/drawing/2014/main" id="{A7030D35-A95B-4D3C-B427-DDB63F063098}"/>
              </a:ext>
            </a:extLst>
          </p:cNvPr>
          <p:cNvSpPr/>
          <p:nvPr/>
        </p:nvSpPr>
        <p:spPr>
          <a:xfrm>
            <a:off x="4542444" y="2003447"/>
            <a:ext cx="2120677" cy="223422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 rtl="1"/>
            <a:r>
              <a:rPr lang="ar-MA" sz="1400" b="1" dirty="0" err="1">
                <a:solidFill>
                  <a:schemeClr val="tx1"/>
                </a:solidFill>
                <a:latin typeface="Lato Light"/>
              </a:rPr>
              <a:t>انتظارات</a:t>
            </a:r>
            <a:r>
              <a:rPr lang="ar-MA" sz="1400" b="1" dirty="0">
                <a:solidFill>
                  <a:schemeClr val="tx1"/>
                </a:solidFill>
                <a:latin typeface="Lato Light"/>
              </a:rPr>
              <a:t> المواطنين و المقاولة تتمثل في مرافق عمومية تستجيب لحاجياتهم </a:t>
            </a:r>
            <a:endParaRPr lang="bg-BG" sz="1400" b="1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70" name="Round Diagonal Corner Rectangle 53">
            <a:extLst>
              <a:ext uri="{FF2B5EF4-FFF2-40B4-BE49-F238E27FC236}">
                <a16:creationId xmlns:a16="http://schemas.microsoft.com/office/drawing/2014/main" id="{5C3B80C5-12FD-4293-AB6F-D01A3EB92760}"/>
              </a:ext>
            </a:extLst>
          </p:cNvPr>
          <p:cNvSpPr/>
          <p:nvPr/>
        </p:nvSpPr>
        <p:spPr>
          <a:xfrm>
            <a:off x="4542444" y="1554890"/>
            <a:ext cx="2120677" cy="731737"/>
          </a:xfrm>
          <a:prstGeom prst="round2DiagRect">
            <a:avLst>
              <a:gd name="adj1" fmla="val 40939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ar-MA" sz="2400" dirty="0">
                <a:latin typeface="Lato Light"/>
              </a:rPr>
              <a:t>تجويد المرافق العمومية </a:t>
            </a:r>
            <a:endParaRPr lang="bg-BG" sz="2400" dirty="0">
              <a:latin typeface="Lato Light"/>
            </a:endParaRPr>
          </a:p>
        </p:txBody>
      </p:sp>
      <p:sp>
        <p:nvSpPr>
          <p:cNvPr id="71" name="Round Diagonal Corner Rectangle 53">
            <a:extLst>
              <a:ext uri="{FF2B5EF4-FFF2-40B4-BE49-F238E27FC236}">
                <a16:creationId xmlns:a16="http://schemas.microsoft.com/office/drawing/2014/main" id="{91B518CE-07D1-45C8-9A8C-45A252D2961E}"/>
              </a:ext>
            </a:extLst>
          </p:cNvPr>
          <p:cNvSpPr/>
          <p:nvPr/>
        </p:nvSpPr>
        <p:spPr>
          <a:xfrm>
            <a:off x="4542444" y="4357579"/>
            <a:ext cx="2120677" cy="1983807"/>
          </a:xfrm>
          <a:prstGeom prst="round2DiagRect">
            <a:avLst>
              <a:gd name="adj1" fmla="val 20447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</a:t>
            </a:r>
            <a:r>
              <a:rPr lang="ar-MA" sz="1600" dirty="0">
                <a:solidFill>
                  <a:schemeClr val="bg1"/>
                </a:solidFill>
                <a:latin typeface="Lato Light"/>
              </a:rPr>
              <a:t>المهنية والاحترافية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نجاعة الأداء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الاتقان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600" dirty="0">
                <a:solidFill>
                  <a:schemeClr val="bg1"/>
                </a:solidFill>
                <a:latin typeface="Lato Light"/>
              </a:rPr>
              <a:t> رضا المواطن والمقاولة</a:t>
            </a:r>
            <a:endParaRPr lang="bg-BG" sz="16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72" name="Round Diagonal Corner Rectangle 53">
            <a:extLst>
              <a:ext uri="{FF2B5EF4-FFF2-40B4-BE49-F238E27FC236}">
                <a16:creationId xmlns:a16="http://schemas.microsoft.com/office/drawing/2014/main" id="{712B3D3C-E954-46F9-8BF1-1A70E16BA5D2}"/>
              </a:ext>
            </a:extLst>
          </p:cNvPr>
          <p:cNvSpPr/>
          <p:nvPr/>
        </p:nvSpPr>
        <p:spPr>
          <a:xfrm>
            <a:off x="6724184" y="2003447"/>
            <a:ext cx="2120677" cy="223422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منتخبون بمسؤوليات جديدة و سلط موسعة </a:t>
            </a:r>
          </a:p>
          <a:p>
            <a:pPr algn="ctr" rtl="1"/>
            <a:r>
              <a:rPr lang="fr-FR" sz="1400" b="1" dirty="0">
                <a:solidFill>
                  <a:schemeClr val="tx1"/>
                </a:solidFill>
                <a:latin typeface="Lato Light"/>
              </a:rPr>
              <a:t>…</a:t>
            </a:r>
            <a:endParaRPr lang="ar-MA" sz="1400" b="1" dirty="0">
              <a:solidFill>
                <a:schemeClr val="tx1"/>
              </a:solidFill>
              <a:latin typeface="Lato Light"/>
            </a:endParaRPr>
          </a:p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مواطنون مصرون على اشراكهم في تدبير الشأن المحلي</a:t>
            </a:r>
            <a:endParaRPr lang="fr-FR" sz="1400" b="1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73" name="Round Diagonal Corner Rectangle 53">
            <a:extLst>
              <a:ext uri="{FF2B5EF4-FFF2-40B4-BE49-F238E27FC236}">
                <a16:creationId xmlns:a16="http://schemas.microsoft.com/office/drawing/2014/main" id="{6A834ABB-6F1D-4695-8CD0-D4EEB4322138}"/>
              </a:ext>
            </a:extLst>
          </p:cNvPr>
          <p:cNvSpPr/>
          <p:nvPr/>
        </p:nvSpPr>
        <p:spPr>
          <a:xfrm>
            <a:off x="6724184" y="1554890"/>
            <a:ext cx="2120677" cy="731737"/>
          </a:xfrm>
          <a:prstGeom prst="round2DiagRect">
            <a:avLst>
              <a:gd name="adj1" fmla="val 40939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ar-MA" sz="2400" dirty="0">
                <a:latin typeface="Lato Light"/>
              </a:rPr>
              <a:t>الديمقراطية</a:t>
            </a:r>
            <a:endParaRPr lang="bg-BG" sz="2701" dirty="0">
              <a:latin typeface="Lato Light"/>
            </a:endParaRPr>
          </a:p>
        </p:txBody>
      </p:sp>
      <p:sp>
        <p:nvSpPr>
          <p:cNvPr id="74" name="Round Diagonal Corner Rectangle 53">
            <a:extLst>
              <a:ext uri="{FF2B5EF4-FFF2-40B4-BE49-F238E27FC236}">
                <a16:creationId xmlns:a16="http://schemas.microsoft.com/office/drawing/2014/main" id="{581537DD-D9DA-4E70-AB70-38670873F561}"/>
              </a:ext>
            </a:extLst>
          </p:cNvPr>
          <p:cNvSpPr/>
          <p:nvPr/>
        </p:nvSpPr>
        <p:spPr>
          <a:xfrm>
            <a:off x="6724184" y="4357579"/>
            <a:ext cx="2120677" cy="1983807"/>
          </a:xfrm>
          <a:prstGeom prst="round2DiagRect">
            <a:avLst>
              <a:gd name="adj1" fmla="val 2044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مسؤولية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محاسبة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تقييم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حكامة جيدة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مشاركة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شفافية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الولوج الى المعلومة</a:t>
            </a:r>
            <a:endParaRPr lang="bg-BG" sz="14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75" name="Round Diagonal Corner Rectangle 53">
            <a:extLst>
              <a:ext uri="{FF2B5EF4-FFF2-40B4-BE49-F238E27FC236}">
                <a16:creationId xmlns:a16="http://schemas.microsoft.com/office/drawing/2014/main" id="{D9E7B046-BA5B-4FAD-90A8-5438308676FF}"/>
              </a:ext>
            </a:extLst>
          </p:cNvPr>
          <p:cNvSpPr/>
          <p:nvPr/>
        </p:nvSpPr>
        <p:spPr>
          <a:xfrm>
            <a:off x="8929826" y="1952647"/>
            <a:ext cx="2120677" cy="223422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D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 rtl="1"/>
            <a:r>
              <a:rPr lang="ar-MA" sz="1400" b="1" dirty="0">
                <a:solidFill>
                  <a:schemeClr val="tx1"/>
                </a:solidFill>
                <a:latin typeface="Lato Light"/>
              </a:rPr>
              <a:t>مشهد مؤسساتي</a:t>
            </a:r>
            <a:r>
              <a:rPr lang="fr-FR" sz="1400" b="1" dirty="0">
                <a:solidFill>
                  <a:schemeClr val="tx1"/>
                </a:solidFill>
                <a:latin typeface="Lato Light"/>
              </a:rPr>
              <a:t> </a:t>
            </a:r>
            <a:r>
              <a:rPr lang="ar-MA" sz="1400" b="1" dirty="0">
                <a:solidFill>
                  <a:schemeClr val="tx1"/>
                </a:solidFill>
                <a:latin typeface="Lato Light"/>
              </a:rPr>
              <a:t>في تطور مستمر</a:t>
            </a:r>
          </a:p>
          <a:p>
            <a:pPr algn="ctr" rtl="1"/>
            <a:endParaRPr lang="ar-MA" sz="1400" dirty="0">
              <a:solidFill>
                <a:schemeClr val="tx1"/>
              </a:solidFill>
              <a:latin typeface="Lato Light"/>
            </a:endParaRPr>
          </a:p>
          <a:p>
            <a:pPr algn="ctr" rtl="1"/>
            <a:r>
              <a:rPr lang="ar-MA" sz="1400" dirty="0">
                <a:solidFill>
                  <a:schemeClr val="tx1"/>
                </a:solidFill>
                <a:latin typeface="Lato Light"/>
              </a:rPr>
              <a:t>(دستور جديد - قوانين تنظيمية -ميثاق جديد </a:t>
            </a:r>
            <a:r>
              <a:rPr lang="ar-MA" sz="1400" dirty="0" err="1">
                <a:solidFill>
                  <a:schemeClr val="tx1"/>
                </a:solidFill>
                <a:latin typeface="Lato Light"/>
              </a:rPr>
              <a:t>للاتمركز</a:t>
            </a:r>
            <a:r>
              <a:rPr lang="ar-MA" sz="1400" dirty="0">
                <a:solidFill>
                  <a:schemeClr val="tx1"/>
                </a:solidFill>
                <a:latin typeface="Lato Light"/>
              </a:rPr>
              <a:t>...)</a:t>
            </a:r>
            <a:endParaRPr lang="bg-BG" sz="14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76" name="Round Diagonal Corner Rectangle 53">
            <a:extLst>
              <a:ext uri="{FF2B5EF4-FFF2-40B4-BE49-F238E27FC236}">
                <a16:creationId xmlns:a16="http://schemas.microsoft.com/office/drawing/2014/main" id="{6E4E3596-B1B5-4542-B656-E1C9B7FF4E29}"/>
              </a:ext>
            </a:extLst>
          </p:cNvPr>
          <p:cNvSpPr/>
          <p:nvPr/>
        </p:nvSpPr>
        <p:spPr>
          <a:xfrm>
            <a:off x="8929826" y="1504090"/>
            <a:ext cx="2120677" cy="731737"/>
          </a:xfrm>
          <a:prstGeom prst="round2DiagRect">
            <a:avLst>
              <a:gd name="adj1" fmla="val 40939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ar-MA" sz="2400" dirty="0">
                <a:latin typeface="Lato Light"/>
              </a:rPr>
              <a:t>المؤسساتية</a:t>
            </a:r>
            <a:endParaRPr lang="bg-BG" sz="2701" dirty="0">
              <a:latin typeface="Lato Light"/>
            </a:endParaRPr>
          </a:p>
        </p:txBody>
      </p:sp>
      <p:sp>
        <p:nvSpPr>
          <p:cNvPr id="77" name="Round Diagonal Corner Rectangle 53">
            <a:extLst>
              <a:ext uri="{FF2B5EF4-FFF2-40B4-BE49-F238E27FC236}">
                <a16:creationId xmlns:a16="http://schemas.microsoft.com/office/drawing/2014/main" id="{707DF2A8-D235-4938-B788-7B653F261D1C}"/>
              </a:ext>
            </a:extLst>
          </p:cNvPr>
          <p:cNvSpPr/>
          <p:nvPr/>
        </p:nvSpPr>
        <p:spPr>
          <a:xfrm>
            <a:off x="8929826" y="4306779"/>
            <a:ext cx="2120677" cy="1983807"/>
          </a:xfrm>
          <a:prstGeom prst="round2DiagRect">
            <a:avLst>
              <a:gd name="adj1" fmla="val 2044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عدالة مجالية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التخطيط الاستراتيجي و الترابي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التعاقد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التعاون بين الجماعات الترابية</a:t>
            </a:r>
          </a:p>
          <a:p>
            <a:pPr marL="7938" indent="-7938" algn="r" rtl="1">
              <a:buFont typeface="Arial" panose="020B0604020202020204" pitchFamily="34" charset="0"/>
              <a:buChar char="•"/>
            </a:pPr>
            <a:r>
              <a:rPr lang="ar-MA" sz="1400" dirty="0">
                <a:solidFill>
                  <a:schemeClr val="bg1"/>
                </a:solidFill>
                <a:latin typeface="Lato Light"/>
              </a:rPr>
              <a:t> </a:t>
            </a:r>
            <a:r>
              <a:rPr lang="ar-MA" sz="1400" b="1" dirty="0" err="1">
                <a:solidFill>
                  <a:schemeClr val="bg1"/>
                </a:solidFill>
                <a:latin typeface="Lato Light"/>
              </a:rPr>
              <a:t>إ</a:t>
            </a:r>
            <a:r>
              <a:rPr lang="ar-MA" sz="1400" dirty="0" err="1">
                <a:solidFill>
                  <a:schemeClr val="bg1"/>
                </a:solidFill>
                <a:latin typeface="Lato Light"/>
              </a:rPr>
              <a:t>لتقائية</a:t>
            </a:r>
            <a:r>
              <a:rPr lang="ar-MA" sz="1400" dirty="0">
                <a:solidFill>
                  <a:schemeClr val="bg1"/>
                </a:solidFill>
                <a:latin typeface="Lato Light"/>
              </a:rPr>
              <a:t> السياسات العمومية</a:t>
            </a:r>
            <a:endParaRPr lang="bg-BG" sz="14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8" name="Organigramme : Extraire 7">
            <a:extLst>
              <a:ext uri="{FF2B5EF4-FFF2-40B4-BE49-F238E27FC236}">
                <a16:creationId xmlns:a16="http://schemas.microsoft.com/office/drawing/2014/main" id="{C9D1C142-EA43-426C-9003-21A3EA44555D}"/>
              </a:ext>
            </a:extLst>
          </p:cNvPr>
          <p:cNvSpPr/>
          <p:nvPr/>
        </p:nvSpPr>
        <p:spPr>
          <a:xfrm rot="16018903">
            <a:off x="11018904" y="5101199"/>
            <a:ext cx="328706" cy="215280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Organigramme : Extraire 77">
            <a:extLst>
              <a:ext uri="{FF2B5EF4-FFF2-40B4-BE49-F238E27FC236}">
                <a16:creationId xmlns:a16="http://schemas.microsoft.com/office/drawing/2014/main" id="{538D3600-96AB-4F59-84E7-72AF4C1BA89F}"/>
              </a:ext>
            </a:extLst>
          </p:cNvPr>
          <p:cNvSpPr/>
          <p:nvPr/>
        </p:nvSpPr>
        <p:spPr>
          <a:xfrm rot="16018903">
            <a:off x="11053296" y="2721387"/>
            <a:ext cx="328706" cy="215280"/>
          </a:xfrm>
          <a:prstGeom prst="flowChartExtra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بلورة البرنامج الاستراتيجي في خمسة محاور أساسية</a:t>
            </a:r>
          </a:p>
        </p:txBody>
      </p:sp>
      <p:cxnSp>
        <p:nvCxnSpPr>
          <p:cNvPr id="25" name="Straight Connector 6">
            <a:extLst>
              <a:ext uri="{FF2B5EF4-FFF2-40B4-BE49-F238E27FC236}">
                <a16:creationId xmlns:a16="http://schemas.microsoft.com/office/drawing/2014/main" id="{0FFD7D4B-2720-4DA9-B1E2-B815E5DE7D51}"/>
              </a:ext>
            </a:extLst>
          </p:cNvPr>
          <p:cNvCxnSpPr/>
          <p:nvPr/>
        </p:nvCxnSpPr>
        <p:spPr>
          <a:xfrm flipV="1">
            <a:off x="6826001" y="3301750"/>
            <a:ext cx="0" cy="459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">
            <a:extLst>
              <a:ext uri="{FF2B5EF4-FFF2-40B4-BE49-F238E27FC236}">
                <a16:creationId xmlns:a16="http://schemas.microsoft.com/office/drawing/2014/main" id="{09290E39-8735-4F53-B261-39AC8C7ABB8A}"/>
              </a:ext>
            </a:extLst>
          </p:cNvPr>
          <p:cNvCxnSpPr/>
          <p:nvPr/>
        </p:nvCxnSpPr>
        <p:spPr>
          <a:xfrm>
            <a:off x="6826002" y="3307182"/>
            <a:ext cx="4150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8">
            <a:extLst>
              <a:ext uri="{FF2B5EF4-FFF2-40B4-BE49-F238E27FC236}">
                <a16:creationId xmlns:a16="http://schemas.microsoft.com/office/drawing/2014/main" id="{19B5B37B-792A-4929-A270-6481BF8082C5}"/>
              </a:ext>
            </a:extLst>
          </p:cNvPr>
          <p:cNvCxnSpPr/>
          <p:nvPr/>
        </p:nvCxnSpPr>
        <p:spPr>
          <a:xfrm flipH="1" flipV="1">
            <a:off x="5400420" y="3301750"/>
            <a:ext cx="6733" cy="459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">
            <a:extLst>
              <a:ext uri="{FF2B5EF4-FFF2-40B4-BE49-F238E27FC236}">
                <a16:creationId xmlns:a16="http://schemas.microsoft.com/office/drawing/2014/main" id="{26A1B32C-EC32-4DD6-8F94-49FC9D9B0366}"/>
              </a:ext>
            </a:extLst>
          </p:cNvPr>
          <p:cNvCxnSpPr/>
          <p:nvPr/>
        </p:nvCxnSpPr>
        <p:spPr>
          <a:xfrm flipH="1">
            <a:off x="4985381" y="3307182"/>
            <a:ext cx="4150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>
            <a:extLst>
              <a:ext uri="{FF2B5EF4-FFF2-40B4-BE49-F238E27FC236}">
                <a16:creationId xmlns:a16="http://schemas.microsoft.com/office/drawing/2014/main" id="{E601D8F6-77C8-40E2-B3E7-29806B282C6F}"/>
              </a:ext>
            </a:extLst>
          </p:cNvPr>
          <p:cNvCxnSpPr/>
          <p:nvPr/>
        </p:nvCxnSpPr>
        <p:spPr>
          <a:xfrm flipV="1">
            <a:off x="4081124" y="4440266"/>
            <a:ext cx="1" cy="6296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91E578E1-CD8E-4F22-AA6F-A32F3832F0B3}"/>
              </a:ext>
            </a:extLst>
          </p:cNvPr>
          <p:cNvCxnSpPr/>
          <p:nvPr/>
        </p:nvCxnSpPr>
        <p:spPr>
          <a:xfrm flipH="1">
            <a:off x="8170468" y="4440266"/>
            <a:ext cx="1" cy="6296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7">
            <a:extLst>
              <a:ext uri="{FF2B5EF4-FFF2-40B4-BE49-F238E27FC236}">
                <a16:creationId xmlns:a16="http://schemas.microsoft.com/office/drawing/2014/main" id="{8B9A1470-F103-4854-B38C-43E55391AAFC}"/>
              </a:ext>
            </a:extLst>
          </p:cNvPr>
          <p:cNvSpPr txBox="1"/>
          <p:nvPr/>
        </p:nvSpPr>
        <p:spPr>
          <a:xfrm>
            <a:off x="8290560" y="4222349"/>
            <a:ext cx="3379044" cy="80791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rgbClr val="C7970D"/>
                </a:solidFill>
                <a:latin typeface="Lato Regular"/>
              </a:rPr>
              <a:t>تعزيز وسائل وقدرات الجماعات الترابية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EDE7C877-DDFB-4EDD-8B75-19B0AE465FBC}"/>
              </a:ext>
            </a:extLst>
          </p:cNvPr>
          <p:cNvSpPr txBox="1"/>
          <p:nvPr/>
        </p:nvSpPr>
        <p:spPr>
          <a:xfrm>
            <a:off x="4484394" y="1974378"/>
            <a:ext cx="3223212" cy="80791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rgbClr val="00B050"/>
                </a:solidFill>
                <a:latin typeface="Lato Regular"/>
              </a:rPr>
              <a:t>ضمان تناسق العمل العمومي على المستوى الترابي</a:t>
            </a: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34C43960-3595-4578-AD83-909B6A5D7D16}"/>
              </a:ext>
            </a:extLst>
          </p:cNvPr>
          <p:cNvSpPr txBox="1"/>
          <p:nvPr/>
        </p:nvSpPr>
        <p:spPr>
          <a:xfrm>
            <a:off x="910288" y="3048801"/>
            <a:ext cx="4038465" cy="80791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 Regular"/>
              </a:rPr>
              <a:t>دعم ومواكبة الجماعات الترابية في ممارسة اختصاصاتها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E132587C-7A04-4530-BAF7-5499D9B726BF}"/>
              </a:ext>
            </a:extLst>
          </p:cNvPr>
          <p:cNvSpPr txBox="1"/>
          <p:nvPr/>
        </p:nvSpPr>
        <p:spPr>
          <a:xfrm>
            <a:off x="7418206" y="2952953"/>
            <a:ext cx="3604795" cy="80791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Lato Regular"/>
              </a:rPr>
              <a:t>مواكبة المنتخبين لأداء مسؤولياتهم ودعم المشاركة المواطنة</a:t>
            </a:r>
          </a:p>
        </p:txBody>
      </p:sp>
      <p:cxnSp>
        <p:nvCxnSpPr>
          <p:cNvPr id="45" name="Straight Connector 67">
            <a:extLst>
              <a:ext uri="{FF2B5EF4-FFF2-40B4-BE49-F238E27FC236}">
                <a16:creationId xmlns:a16="http://schemas.microsoft.com/office/drawing/2014/main" id="{A93A8E8E-700C-4537-B51D-7FC09CBAAE70}"/>
              </a:ext>
            </a:extLst>
          </p:cNvPr>
          <p:cNvCxnSpPr/>
          <p:nvPr/>
        </p:nvCxnSpPr>
        <p:spPr>
          <a:xfrm>
            <a:off x="4083817" y="5073722"/>
            <a:ext cx="9015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2">
            <a:extLst>
              <a:ext uri="{FF2B5EF4-FFF2-40B4-BE49-F238E27FC236}">
                <a16:creationId xmlns:a16="http://schemas.microsoft.com/office/drawing/2014/main" id="{1E19CE73-2A60-4EE5-AC64-5A591E4C2937}"/>
              </a:ext>
            </a:extLst>
          </p:cNvPr>
          <p:cNvCxnSpPr/>
          <p:nvPr/>
        </p:nvCxnSpPr>
        <p:spPr>
          <a:xfrm>
            <a:off x="7268903" y="5069881"/>
            <a:ext cx="9015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5">
            <a:extLst>
              <a:ext uri="{FF2B5EF4-FFF2-40B4-BE49-F238E27FC236}">
                <a16:creationId xmlns:a16="http://schemas.microsoft.com/office/drawing/2014/main" id="{B52AC1D3-49E5-4EE6-88FD-D49C95C5AF60}"/>
              </a:ext>
            </a:extLst>
          </p:cNvPr>
          <p:cNvSpPr>
            <a:spLocks noEditPoints="1"/>
          </p:cNvSpPr>
          <p:nvPr/>
        </p:nvSpPr>
        <p:spPr bwMode="auto">
          <a:xfrm>
            <a:off x="5659672" y="3068226"/>
            <a:ext cx="873530" cy="3256267"/>
          </a:xfrm>
          <a:custGeom>
            <a:avLst/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id-ID" sz="1351" dirty="0">
              <a:latin typeface="Lato Light"/>
            </a:endParaRP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11A60F16-9511-4B04-824D-01364D32951E}"/>
              </a:ext>
            </a:extLst>
          </p:cNvPr>
          <p:cNvSpPr>
            <a:spLocks noEditPoints="1"/>
          </p:cNvSpPr>
          <p:nvPr/>
        </p:nvSpPr>
        <p:spPr bwMode="auto">
          <a:xfrm>
            <a:off x="5037535" y="3859711"/>
            <a:ext cx="995322" cy="1809525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id-ID" sz="1351" dirty="0">
              <a:latin typeface="Lato Light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94209579-A74B-4A07-8015-404B20FB7A33}"/>
              </a:ext>
            </a:extLst>
          </p:cNvPr>
          <p:cNvSpPr>
            <a:spLocks noEditPoints="1"/>
          </p:cNvSpPr>
          <p:nvPr/>
        </p:nvSpPr>
        <p:spPr bwMode="auto">
          <a:xfrm>
            <a:off x="6231418" y="4696360"/>
            <a:ext cx="833258" cy="953834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rgbClr val="C7970D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id-ID" sz="1351" dirty="0">
              <a:latin typeface="Lato Light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C295818C-AC1F-40A9-B18C-2E3092F357C7}"/>
              </a:ext>
            </a:extLst>
          </p:cNvPr>
          <p:cNvSpPr>
            <a:spLocks noEditPoints="1"/>
          </p:cNvSpPr>
          <p:nvPr/>
        </p:nvSpPr>
        <p:spPr bwMode="auto">
          <a:xfrm>
            <a:off x="6184312" y="3856292"/>
            <a:ext cx="995810" cy="1809525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id-ID" sz="1351" dirty="0">
              <a:latin typeface="Lato Light"/>
            </a:endParaRP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E9154466-A278-4EA1-B2D2-28434E87D9F0}"/>
              </a:ext>
            </a:extLst>
          </p:cNvPr>
          <p:cNvSpPr>
            <a:spLocks noEditPoints="1"/>
          </p:cNvSpPr>
          <p:nvPr/>
        </p:nvSpPr>
        <p:spPr bwMode="auto">
          <a:xfrm>
            <a:off x="5148831" y="4696360"/>
            <a:ext cx="833747" cy="953834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id-ID" sz="1351" dirty="0">
              <a:latin typeface="Lato Light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A30D6E06-EB9C-4E9D-966A-BC822630E61D}"/>
              </a:ext>
            </a:extLst>
          </p:cNvPr>
          <p:cNvSpPr txBox="1"/>
          <p:nvPr/>
        </p:nvSpPr>
        <p:spPr>
          <a:xfrm>
            <a:off x="6533202" y="4850588"/>
            <a:ext cx="291051" cy="4385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Lato Regular"/>
              </a:rPr>
              <a:t>4</a:t>
            </a:r>
            <a:endParaRPr lang="id-ID" sz="2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1749240B-DF09-4EF3-AB37-B52AFD53D5D6}"/>
              </a:ext>
            </a:extLst>
          </p:cNvPr>
          <p:cNvSpPr txBox="1"/>
          <p:nvPr/>
        </p:nvSpPr>
        <p:spPr>
          <a:xfrm>
            <a:off x="6534950" y="4037684"/>
            <a:ext cx="291051" cy="4385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Lato Regular"/>
              </a:rPr>
              <a:t>2</a:t>
            </a:r>
            <a:endParaRPr lang="id-ID" sz="2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85B27C44-8424-4EF0-BC8A-5F9EE0365903}"/>
              </a:ext>
            </a:extLst>
          </p:cNvPr>
          <p:cNvSpPr txBox="1"/>
          <p:nvPr/>
        </p:nvSpPr>
        <p:spPr>
          <a:xfrm>
            <a:off x="5970469" y="3259572"/>
            <a:ext cx="291051" cy="4385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Lato Regular"/>
              </a:rPr>
              <a:t>1</a:t>
            </a:r>
            <a:endParaRPr lang="id-ID" sz="2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C029FAC-5FF7-41FF-A55F-5B360CFEC6DB}"/>
              </a:ext>
            </a:extLst>
          </p:cNvPr>
          <p:cNvSpPr txBox="1"/>
          <p:nvPr/>
        </p:nvSpPr>
        <p:spPr>
          <a:xfrm>
            <a:off x="5360922" y="4058743"/>
            <a:ext cx="291051" cy="4385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Lato Regular"/>
              </a:rPr>
              <a:t>3</a:t>
            </a:r>
            <a:endParaRPr lang="id-ID" sz="2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F8CE8E21-0911-47A6-BF91-92F0825955AD}"/>
              </a:ext>
            </a:extLst>
          </p:cNvPr>
          <p:cNvSpPr txBox="1"/>
          <p:nvPr/>
        </p:nvSpPr>
        <p:spPr>
          <a:xfrm>
            <a:off x="5324230" y="4895392"/>
            <a:ext cx="291051" cy="43858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Lato Regular"/>
              </a:rPr>
              <a:t>5</a:t>
            </a:r>
            <a:endParaRPr lang="id-ID" sz="2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7" name="TextBox 17">
            <a:extLst>
              <a:ext uri="{FF2B5EF4-FFF2-40B4-BE49-F238E27FC236}">
                <a16:creationId xmlns:a16="http://schemas.microsoft.com/office/drawing/2014/main" id="{E201CAF0-43A4-4D0B-9D4C-5A08F253C840}"/>
              </a:ext>
            </a:extLst>
          </p:cNvPr>
          <p:cNvSpPr txBox="1"/>
          <p:nvPr/>
        </p:nvSpPr>
        <p:spPr>
          <a:xfrm>
            <a:off x="88670" y="4037684"/>
            <a:ext cx="3834980" cy="117724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ar-MA" sz="2400" b="1" dirty="0">
                <a:solidFill>
                  <a:srgbClr val="FFC000"/>
                </a:solidFill>
                <a:latin typeface="Lato Regular"/>
              </a:rPr>
              <a:t>جعل المديرية العامة للجماعات الترابية محركا للامركزية وفاعلا أساسيا في مجال </a:t>
            </a:r>
            <a:r>
              <a:rPr lang="ar-MA" sz="2400" b="1" dirty="0" err="1">
                <a:solidFill>
                  <a:srgbClr val="FFC000"/>
                </a:solidFill>
                <a:latin typeface="Lato Regular"/>
              </a:rPr>
              <a:t>اللاتمركز</a:t>
            </a:r>
            <a:r>
              <a:rPr lang="ar-MA" sz="2400" b="1" dirty="0">
                <a:solidFill>
                  <a:srgbClr val="FFC000"/>
                </a:solidFill>
                <a:latin typeface="Lato Regular"/>
              </a:rPr>
              <a:t> الإداري</a:t>
            </a:r>
          </a:p>
        </p:txBody>
      </p:sp>
    </p:spTree>
    <p:extLst>
      <p:ext uri="{BB962C8B-B14F-4D97-AF65-F5344CB8AC3E}">
        <p14:creationId xmlns:p14="http://schemas.microsoft.com/office/powerpoint/2010/main" val="111715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lipse 30">
            <a:extLst>
              <a:ext uri="{FF2B5EF4-FFF2-40B4-BE49-F238E27FC236}">
                <a16:creationId xmlns:a16="http://schemas.microsoft.com/office/drawing/2014/main" id="{489E27DA-895F-4A16-84E5-61D6AE43B49C}"/>
              </a:ext>
            </a:extLst>
          </p:cNvPr>
          <p:cNvSpPr/>
          <p:nvPr/>
        </p:nvSpPr>
        <p:spPr>
          <a:xfrm>
            <a:off x="1113905" y="1474124"/>
            <a:ext cx="4777048" cy="5296637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2E7E1C2-B0D3-42D0-A187-BCBCCCFEF98A}"/>
              </a:ext>
            </a:extLst>
          </p:cNvPr>
          <p:cNvSpPr/>
          <p:nvPr/>
        </p:nvSpPr>
        <p:spPr>
          <a:xfrm>
            <a:off x="1665317" y="2692132"/>
            <a:ext cx="3668684" cy="39996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79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70438CE-3BE8-48B9-A9A3-5EFBBED0AA63}"/>
              </a:ext>
            </a:extLst>
          </p:cNvPr>
          <p:cNvSpPr/>
          <p:nvPr/>
        </p:nvSpPr>
        <p:spPr>
          <a:xfrm>
            <a:off x="2208415" y="3761999"/>
            <a:ext cx="2582488" cy="28635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0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الاستراتيجي للمديرية العامة للجماعات الترابية</a:t>
            </a: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2023-2021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CA9C594-5452-4F41-8C1E-B0441B113FD8}"/>
              </a:ext>
            </a:extLst>
          </p:cNvPr>
          <p:cNvSpPr/>
          <p:nvPr/>
        </p:nvSpPr>
        <p:spPr>
          <a:xfrm>
            <a:off x="2665615" y="4830267"/>
            <a:ext cx="1668088" cy="17201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93BB195-3488-44D0-BC9A-5B6B065B0DF8}"/>
              </a:ext>
            </a:extLst>
          </p:cNvPr>
          <p:cNvSpPr txBox="1"/>
          <p:nvPr/>
        </p:nvSpPr>
        <p:spPr>
          <a:xfrm>
            <a:off x="2432858" y="5304792"/>
            <a:ext cx="2133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algn="ctr"/>
            <a:r>
              <a:rPr lang="ar-M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محاور أساسية</a:t>
            </a:r>
            <a:endParaRPr lang="fr-FR" sz="20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A80B52-7D36-4EFB-87CE-F712AFE89327}"/>
              </a:ext>
            </a:extLst>
          </p:cNvPr>
          <p:cNvSpPr txBox="1"/>
          <p:nvPr/>
        </p:nvSpPr>
        <p:spPr>
          <a:xfrm>
            <a:off x="2374669" y="3984054"/>
            <a:ext cx="2249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ar-M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MA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MA" sz="2000" b="1" dirty="0">
                <a:latin typeface="Calibri" panose="020F0502020204030204" pitchFamily="34" charset="0"/>
                <a:cs typeface="Calibri" panose="020F0502020204030204" pitchFamily="34" charset="0"/>
              </a:rPr>
              <a:t>هدف استراتيجي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C14A562-4339-4FEC-9882-FE2F9A6304DD}"/>
              </a:ext>
            </a:extLst>
          </p:cNvPr>
          <p:cNvSpPr txBox="1"/>
          <p:nvPr/>
        </p:nvSpPr>
        <p:spPr>
          <a:xfrm>
            <a:off x="2563092" y="2817293"/>
            <a:ext cx="1756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lang="ar-M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M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M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هدف فرعي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997B5BF-97E6-44F9-A6AF-C1461B0700DE}"/>
              </a:ext>
            </a:extLst>
          </p:cNvPr>
          <p:cNvSpPr txBox="1"/>
          <p:nvPr/>
        </p:nvSpPr>
        <p:spPr>
          <a:xfrm>
            <a:off x="2515987" y="1907062"/>
            <a:ext cx="1850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238</a:t>
            </a:r>
            <a:r>
              <a:rPr lang="ar-M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مبادرة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E6F9736-192B-4083-A146-553C0CD3DC67}"/>
              </a:ext>
            </a:extLst>
          </p:cNvPr>
          <p:cNvSpPr txBox="1"/>
          <p:nvPr/>
        </p:nvSpPr>
        <p:spPr>
          <a:xfrm>
            <a:off x="6711142" y="2858521"/>
            <a:ext cx="4879569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تتفرع المحاور الأساسية لبرنامج العمل الاستراتيجي للمديرية العامة للجماعات الترابية إلى أهداف استراتيجية، تتفرع بدورها إلى أهداف فرعية و مبادرات</a:t>
            </a:r>
            <a:r>
              <a:rPr lang="fr-F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7410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12744</TotalTime>
  <Words>1354</Words>
  <Application>Microsoft Macintosh PowerPoint</Application>
  <PresentationFormat>Grand écran</PresentationFormat>
  <Paragraphs>229</Paragraphs>
  <Slides>24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1" baseType="lpstr">
      <vt:lpstr>Arial Unicode MS</vt:lpstr>
      <vt:lpstr>SimSun</vt:lpstr>
      <vt:lpstr>Arial</vt:lpstr>
      <vt:lpstr>Calibri</vt:lpstr>
      <vt:lpstr>Candara</vt:lpstr>
      <vt:lpstr>Century Gothic</vt:lpstr>
      <vt:lpstr>dgct</vt:lpstr>
      <vt:lpstr>Georgia</vt:lpstr>
      <vt:lpstr>inherit</vt:lpstr>
      <vt:lpstr>Lato Light</vt:lpstr>
      <vt:lpstr>Lato Regular</vt:lpstr>
      <vt:lpstr>Microsoft Sans Serif</vt:lpstr>
      <vt:lpstr>Sakkal Majalla</vt:lpstr>
      <vt:lpstr>Symbol</vt:lpstr>
      <vt:lpstr>Times New Roman</vt:lpstr>
      <vt:lpstr>Wingdings</vt:lpstr>
      <vt:lpstr>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Microsoft Office User</cp:lastModifiedBy>
  <cp:revision>331</cp:revision>
  <cp:lastPrinted>2021-01-13T09:47:47Z</cp:lastPrinted>
  <dcterms:created xsi:type="dcterms:W3CDTF">2020-03-30T10:46:09Z</dcterms:created>
  <dcterms:modified xsi:type="dcterms:W3CDTF">2022-03-20T23:33:46Z</dcterms:modified>
</cp:coreProperties>
</file>